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0" r:id="rId5"/>
    <p:sldId id="262" r:id="rId6"/>
    <p:sldId id="261" r:id="rId7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36A19F3-7CAD-473D-B39A-A823FA629B8E}" type="datetimeFigureOut">
              <a:rPr lang="sl-SI"/>
              <a:pPr>
                <a:defRPr/>
              </a:pPr>
              <a:t>15.4.2011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AA66398-3506-4904-9551-52F44467C1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87C86717-D633-42E5-A145-77EDC2FDBE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19C7048-E1FC-4B35-A8B0-3329B26D88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A6C0D48-68C1-4631-A257-83AB80765E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9CD4A8B-DDD0-479C-936C-6DCA8BF79D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D77247D-C4D8-44BC-B70D-B44820D5FE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57C9717-A23E-44D9-9605-ED4B0A2C0F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F0A787E-2135-4FFA-8C74-C55C63CAAF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D71531-9AF2-4E6C-B12C-CE746B249F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295A023-DDF9-4B43-B601-EF77A79DA6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336B656-0EEE-4074-98F6-2A81AF0779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B96E630-11C3-459D-894F-3412BCFA1D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2C5DCC2-FFAE-4249-B7E1-80F8DC0BF4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8DE69A5-4289-4C8D-BA36-3DD8631E73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B5C40BD-9CE0-431D-A8AE-0EDA341317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C9A86F3-0708-473D-9A72-C795169D5D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2D02797-24D9-43A5-91F9-8C49E6BEFB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26F89DE-FFD3-4AB2-AB9F-D30EBCF4A7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A60630F-DAD4-49F3-815A-F77E2B5C9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0B19FB8-3AD7-4FAC-A36A-8A8B51C4B8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1A62E3-DD8D-4167-83BD-938FB37EE6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B4EBE0D-42A5-48EE-9D7F-7905793459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00FF930-873B-448C-B0DC-76C49720B7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38CBD6C-A371-4EC5-8555-AE6073E301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12B15D5-D2B0-444C-99D2-0DCCBE911A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E043886-7F17-4F85-B6D7-FF69A803C2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pminder.org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s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933825"/>
            <a:ext cx="6407150" cy="647700"/>
          </a:xfrm>
        </p:spPr>
        <p:txBody>
          <a:bodyPr/>
          <a:lstStyle/>
          <a:p>
            <a:r>
              <a:rPr lang="sl-SI" dirty="0" err="1" smtClean="0"/>
              <a:t>Gapminder</a:t>
            </a:r>
            <a:r>
              <a:rPr lang="sl-SI" dirty="0" smtClean="0"/>
              <a:t> in njegov didaktični potencial</a:t>
            </a: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331640" y="4941888"/>
            <a:ext cx="6121400" cy="431800"/>
          </a:xfrm>
        </p:spPr>
        <p:txBody>
          <a:bodyPr/>
          <a:lstStyle/>
          <a:p>
            <a:r>
              <a:rPr lang="sl-SI" dirty="0" smtClean="0"/>
              <a:t>mag. Mojca </a:t>
            </a:r>
            <a:r>
              <a:rPr lang="sl-SI" smtClean="0"/>
              <a:t>Suban Ambrož</a:t>
            </a:r>
            <a:endParaRPr lang="sl-SI" dirty="0" smtClean="0"/>
          </a:p>
          <a:p>
            <a:r>
              <a:rPr lang="sl-SI" dirty="0" smtClean="0"/>
              <a:t>Zavod RS za šolstvo, OE Novo mesto</a:t>
            </a:r>
          </a:p>
          <a:p>
            <a:r>
              <a:rPr lang="sl-SI" dirty="0" err="1" smtClean="0"/>
              <a:t>mojca.suban</a:t>
            </a:r>
            <a:r>
              <a:rPr lang="sl-SI" dirty="0" err="1" smtClean="0">
                <a:latin typeface="Trebuchet MS"/>
              </a:rPr>
              <a:t>@zrss.si</a:t>
            </a: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Predstavitev orodja</a:t>
            </a:r>
          </a:p>
          <a:p>
            <a:pPr lvl="1" eaLnBrk="1" hangingPunct="1"/>
            <a:r>
              <a:rPr lang="sl-SI" dirty="0" smtClean="0"/>
              <a:t> lažje in učinkovito proučevanje odnosov med podatki, ki so praviloma obsežni in posledično nepregledni (dinamični </a:t>
            </a:r>
            <a:r>
              <a:rPr lang="sl-SI" dirty="0" err="1" smtClean="0"/>
              <a:t>razsevni</a:t>
            </a:r>
            <a:r>
              <a:rPr lang="sl-SI" dirty="0" smtClean="0"/>
              <a:t> prikazi). </a:t>
            </a:r>
          </a:p>
          <a:p>
            <a:pPr eaLnBrk="1" hangingPunct="1"/>
            <a:r>
              <a:rPr lang="sl-SI" u="sng" dirty="0" smtClean="0">
                <a:hlinkClick r:id="rId2"/>
              </a:rPr>
              <a:t>http://www.gapminder.org/</a:t>
            </a:r>
            <a:endParaRPr lang="sl-SI" dirty="0" smtClean="0"/>
          </a:p>
          <a:p>
            <a:pPr eaLnBrk="1" hangingPunct="1"/>
            <a:r>
              <a:rPr lang="sl-SI" dirty="0" smtClean="0"/>
              <a:t>Primer 1</a:t>
            </a:r>
          </a:p>
          <a:p>
            <a:pPr eaLnBrk="1" hangingPunct="1"/>
            <a:r>
              <a:rPr lang="sl-SI" dirty="0" smtClean="0"/>
              <a:t>Primer 2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E3424EC2-7950-4AED-BAEB-A60D5F30935B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338CBD6C-A371-4EC5-8555-AE6073E301E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4" name="Slik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40" y="1628089"/>
            <a:ext cx="5760720" cy="360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115616" y="1196752"/>
            <a:ext cx="6958013" cy="4419600"/>
            <a:chOff x="516" y="8904"/>
            <a:chExt cx="10956" cy="6960"/>
          </a:xfrm>
        </p:grpSpPr>
        <p:sp>
          <p:nvSpPr>
            <p:cNvPr id="1027" name="AutoShape 3"/>
            <p:cNvSpPr>
              <a:spLocks/>
            </p:cNvSpPr>
            <p:nvPr/>
          </p:nvSpPr>
          <p:spPr bwMode="auto">
            <a:xfrm>
              <a:off x="732" y="10476"/>
              <a:ext cx="636" cy="348"/>
            </a:xfrm>
            <a:prstGeom prst="borderCallout2">
              <a:avLst>
                <a:gd name="adj1" fmla="val 51722"/>
                <a:gd name="adj2" fmla="val 118866"/>
                <a:gd name="adj3" fmla="val 51722"/>
                <a:gd name="adj4" fmla="val 155662"/>
                <a:gd name="adj5" fmla="val 106898"/>
                <a:gd name="adj6" fmla="val 26603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Os y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AutoShape 4"/>
            <p:cNvSpPr>
              <a:spLocks/>
            </p:cNvSpPr>
            <p:nvPr/>
          </p:nvSpPr>
          <p:spPr bwMode="auto">
            <a:xfrm>
              <a:off x="516" y="11124"/>
              <a:ext cx="852" cy="348"/>
            </a:xfrm>
            <a:prstGeom prst="borderCallout2">
              <a:avLst>
                <a:gd name="adj1" fmla="val 51722"/>
                <a:gd name="adj2" fmla="val 114083"/>
                <a:gd name="adj3" fmla="val 51722"/>
                <a:gd name="adj4" fmla="val 188731"/>
                <a:gd name="adj5" fmla="val 303449"/>
                <a:gd name="adj6" fmla="val 41267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Država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AutoShape 5"/>
            <p:cNvSpPr>
              <a:spLocks/>
            </p:cNvSpPr>
            <p:nvPr/>
          </p:nvSpPr>
          <p:spPr bwMode="auto">
            <a:xfrm>
              <a:off x="732" y="13032"/>
              <a:ext cx="636" cy="324"/>
            </a:xfrm>
            <a:prstGeom prst="borderCallout2">
              <a:avLst>
                <a:gd name="adj1" fmla="val 55556"/>
                <a:gd name="adj2" fmla="val 118866"/>
                <a:gd name="adj3" fmla="val 55556"/>
                <a:gd name="adj4" fmla="val 168398"/>
                <a:gd name="adj5" fmla="val 329630"/>
                <a:gd name="adj6" fmla="val 31698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Viri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AutoShape 6"/>
            <p:cNvSpPr>
              <a:spLocks/>
            </p:cNvSpPr>
            <p:nvPr/>
          </p:nvSpPr>
          <p:spPr bwMode="auto">
            <a:xfrm>
              <a:off x="648" y="15264"/>
              <a:ext cx="1080" cy="384"/>
            </a:xfrm>
            <a:prstGeom prst="borderCallout2">
              <a:avLst>
                <a:gd name="adj1" fmla="val 46875"/>
                <a:gd name="adj2" fmla="val 111111"/>
                <a:gd name="adj3" fmla="val 46875"/>
                <a:gd name="adj4" fmla="val 134722"/>
                <a:gd name="adj5" fmla="val -90625"/>
                <a:gd name="adj6" fmla="val 20555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Krmiljenje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AutoShape 7"/>
            <p:cNvSpPr>
              <a:spLocks/>
            </p:cNvSpPr>
            <p:nvPr/>
          </p:nvSpPr>
          <p:spPr bwMode="auto">
            <a:xfrm>
              <a:off x="3108" y="15264"/>
              <a:ext cx="636" cy="312"/>
            </a:xfrm>
            <a:prstGeom prst="borderCallout2">
              <a:avLst>
                <a:gd name="adj1" fmla="val 57694"/>
                <a:gd name="adj2" fmla="val 118866"/>
                <a:gd name="adj3" fmla="val 57694"/>
                <a:gd name="adj4" fmla="val 133491"/>
                <a:gd name="adj5" fmla="val -161537"/>
                <a:gd name="adj6" fmla="val 17735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Čas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2" name="AutoShape 8"/>
            <p:cNvSpPr>
              <a:spLocks/>
            </p:cNvSpPr>
            <p:nvPr/>
          </p:nvSpPr>
          <p:spPr bwMode="auto">
            <a:xfrm>
              <a:off x="5592" y="15264"/>
              <a:ext cx="792" cy="312"/>
            </a:xfrm>
            <a:prstGeom prst="borderCallout2">
              <a:avLst>
                <a:gd name="adj1" fmla="val 57694"/>
                <a:gd name="adj2" fmla="val 115153"/>
                <a:gd name="adj3" fmla="val 57694"/>
                <a:gd name="adj4" fmla="val 147347"/>
                <a:gd name="adj5" fmla="val -146153"/>
                <a:gd name="adj6" fmla="val 24394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Sled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3" name="AutoShape 9"/>
            <p:cNvSpPr>
              <a:spLocks/>
            </p:cNvSpPr>
            <p:nvPr/>
          </p:nvSpPr>
          <p:spPr bwMode="auto">
            <a:xfrm>
              <a:off x="9636" y="15264"/>
              <a:ext cx="924" cy="600"/>
            </a:xfrm>
            <a:prstGeom prst="borderCallout2">
              <a:avLst>
                <a:gd name="adj1" fmla="val 30000"/>
                <a:gd name="adj2" fmla="val -12986"/>
                <a:gd name="adj3" fmla="val 30000"/>
                <a:gd name="adj4" fmla="val -28898"/>
                <a:gd name="adj5" fmla="val -92000"/>
                <a:gd name="adj6" fmla="val -7662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Velikost kroga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AutoShape 10"/>
            <p:cNvSpPr>
              <a:spLocks/>
            </p:cNvSpPr>
            <p:nvPr/>
          </p:nvSpPr>
          <p:spPr bwMode="auto">
            <a:xfrm>
              <a:off x="10548" y="13848"/>
              <a:ext cx="924" cy="540"/>
            </a:xfrm>
            <a:prstGeom prst="borderCallout2">
              <a:avLst>
                <a:gd name="adj1" fmla="val 33333"/>
                <a:gd name="adj2" fmla="val -12986"/>
                <a:gd name="adj3" fmla="val 33333"/>
                <a:gd name="adj4" fmla="val -50000"/>
                <a:gd name="adj5" fmla="val 104444"/>
                <a:gd name="adj6" fmla="val -16103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Indikator velikosti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AutoShape 11"/>
            <p:cNvSpPr>
              <a:spLocks/>
            </p:cNvSpPr>
            <p:nvPr/>
          </p:nvSpPr>
          <p:spPr bwMode="auto">
            <a:xfrm>
              <a:off x="10560" y="12828"/>
              <a:ext cx="912" cy="324"/>
            </a:xfrm>
            <a:prstGeom prst="borderCallout2">
              <a:avLst>
                <a:gd name="adj1" fmla="val 55556"/>
                <a:gd name="adj2" fmla="val -13157"/>
                <a:gd name="adj3" fmla="val 55556"/>
                <a:gd name="adj4" fmla="val -60856"/>
                <a:gd name="adj5" fmla="val 377778"/>
                <a:gd name="adj6" fmla="val -20394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Motnost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AutoShape 12"/>
            <p:cNvSpPr>
              <a:spLocks/>
            </p:cNvSpPr>
            <p:nvPr/>
          </p:nvSpPr>
          <p:spPr bwMode="auto">
            <a:xfrm>
              <a:off x="5772" y="13584"/>
              <a:ext cx="1212" cy="408"/>
            </a:xfrm>
            <a:prstGeom prst="borderCallout2">
              <a:avLst>
                <a:gd name="adj1" fmla="val 44116"/>
                <a:gd name="adj2" fmla="val 109903"/>
                <a:gd name="adj3" fmla="val 44116"/>
                <a:gd name="adj4" fmla="val 127477"/>
                <a:gd name="adj5" fmla="val 120588"/>
                <a:gd name="adj6" fmla="val 18019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Povečava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AutoShape 13"/>
            <p:cNvSpPr>
              <a:spLocks/>
            </p:cNvSpPr>
            <p:nvPr/>
          </p:nvSpPr>
          <p:spPr bwMode="auto">
            <a:xfrm>
              <a:off x="5772" y="12828"/>
              <a:ext cx="1212" cy="612"/>
            </a:xfrm>
            <a:prstGeom prst="borderCallout2">
              <a:avLst>
                <a:gd name="adj1" fmla="val 29412"/>
                <a:gd name="adj2" fmla="val 109903"/>
                <a:gd name="adj3" fmla="val 29412"/>
                <a:gd name="adj4" fmla="val 132426"/>
                <a:gd name="adj5" fmla="val 160782"/>
                <a:gd name="adj6" fmla="val 20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Brisanje izbora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AutoShape 14"/>
            <p:cNvSpPr>
              <a:spLocks/>
            </p:cNvSpPr>
            <p:nvPr/>
          </p:nvSpPr>
          <p:spPr bwMode="auto">
            <a:xfrm>
              <a:off x="3744" y="13584"/>
              <a:ext cx="1212" cy="408"/>
            </a:xfrm>
            <a:prstGeom prst="borderCallout2">
              <a:avLst>
                <a:gd name="adj1" fmla="val 44116"/>
                <a:gd name="adj2" fmla="val -9903"/>
                <a:gd name="adj3" fmla="val 44116"/>
                <a:gd name="adj4" fmla="val -12130"/>
                <a:gd name="adj5" fmla="val 270588"/>
                <a:gd name="adj6" fmla="val -1881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Hitrost 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AutoShape 15"/>
            <p:cNvSpPr>
              <a:spLocks/>
            </p:cNvSpPr>
            <p:nvPr/>
          </p:nvSpPr>
          <p:spPr bwMode="auto">
            <a:xfrm>
              <a:off x="3420" y="10476"/>
              <a:ext cx="756" cy="408"/>
            </a:xfrm>
            <a:prstGeom prst="borderCallout2">
              <a:avLst>
                <a:gd name="adj1" fmla="val 44116"/>
                <a:gd name="adj2" fmla="val -15875"/>
                <a:gd name="adj3" fmla="val 44116"/>
                <a:gd name="adj4" fmla="val -36509"/>
                <a:gd name="adj5" fmla="val -23528"/>
                <a:gd name="adj6" fmla="val -9841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Skala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AutoShape 16"/>
            <p:cNvSpPr>
              <a:spLocks/>
            </p:cNvSpPr>
            <p:nvPr/>
          </p:nvSpPr>
          <p:spPr bwMode="auto">
            <a:xfrm>
              <a:off x="3624" y="8904"/>
              <a:ext cx="1176" cy="396"/>
            </a:xfrm>
            <a:prstGeom prst="borderCallout2">
              <a:avLst>
                <a:gd name="adj1" fmla="val 45454"/>
                <a:gd name="adj2" fmla="val -10204"/>
                <a:gd name="adj3" fmla="val 45454"/>
                <a:gd name="adj4" fmla="val -10204"/>
                <a:gd name="adj5" fmla="val 318181"/>
                <a:gd name="adj6" fmla="val -1020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Pogled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AutoShape 17"/>
            <p:cNvSpPr>
              <a:spLocks/>
            </p:cNvSpPr>
            <p:nvPr/>
          </p:nvSpPr>
          <p:spPr bwMode="auto">
            <a:xfrm>
              <a:off x="10548" y="10608"/>
              <a:ext cx="924" cy="516"/>
            </a:xfrm>
            <a:prstGeom prst="borderCallout2">
              <a:avLst>
                <a:gd name="adj1" fmla="val 34884"/>
                <a:gd name="adj2" fmla="val -12986"/>
                <a:gd name="adj3" fmla="val 34884"/>
                <a:gd name="adj4" fmla="val -52273"/>
                <a:gd name="adj5" fmla="val 272093"/>
                <a:gd name="adj6" fmla="val -17013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Izbiranje držav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AutoShape 18"/>
            <p:cNvSpPr>
              <a:spLocks/>
            </p:cNvSpPr>
            <p:nvPr/>
          </p:nvSpPr>
          <p:spPr bwMode="auto">
            <a:xfrm>
              <a:off x="10548" y="9096"/>
              <a:ext cx="756" cy="396"/>
            </a:xfrm>
            <a:prstGeom prst="borderCallout2">
              <a:avLst>
                <a:gd name="adj1" fmla="val 45454"/>
                <a:gd name="adj2" fmla="val -15875"/>
                <a:gd name="adj3" fmla="val 45454"/>
                <a:gd name="adj4" fmla="val -52778"/>
                <a:gd name="adj5" fmla="val 318181"/>
                <a:gd name="adj6" fmla="val -16349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sl-SI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Barva</a:t>
              </a:r>
              <a:endParaRPr kumimoji="0" lang="sl-S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PoljeZBesedilom 21"/>
          <p:cNvSpPr txBox="1"/>
          <p:nvPr/>
        </p:nvSpPr>
        <p:spPr>
          <a:xfrm>
            <a:off x="179512" y="573325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Free</a:t>
            </a:r>
            <a:r>
              <a:rPr lang="sl-SI" dirty="0" smtClean="0"/>
              <a:t> material </a:t>
            </a:r>
            <a:r>
              <a:rPr lang="sl-SI" dirty="0" err="1" smtClean="0"/>
              <a:t>from</a:t>
            </a:r>
            <a:r>
              <a:rPr lang="sl-SI" dirty="0" smtClean="0"/>
              <a:t> </a:t>
            </a:r>
            <a:r>
              <a:rPr lang="sl-SI" smtClean="0"/>
              <a:t>gapminder.desktop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877271"/>
          </a:xfrm>
        </p:spPr>
        <p:txBody>
          <a:bodyPr/>
          <a:lstStyle/>
          <a:p>
            <a:pPr lvl="0"/>
            <a:r>
              <a:rPr lang="sl-SI" sz="1400" dirty="0" smtClean="0"/>
              <a:t/>
            </a:r>
            <a:br>
              <a:rPr lang="sl-SI" sz="1400" dirty="0" smtClean="0"/>
            </a:br>
            <a:r>
              <a:rPr lang="sl-SI" sz="1800" dirty="0" smtClean="0"/>
              <a:t> </a:t>
            </a:r>
            <a:br>
              <a:rPr lang="sl-SI" sz="1800" dirty="0" smtClean="0"/>
            </a:br>
            <a:r>
              <a:rPr lang="en-GB" sz="1800" dirty="0" err="1" smtClean="0"/>
              <a:t>Za</a:t>
            </a:r>
            <a:r>
              <a:rPr lang="en-GB" sz="1800" dirty="0" smtClean="0"/>
              <a:t> </a:t>
            </a:r>
            <a:r>
              <a:rPr lang="en-GB" sz="1800" dirty="0" err="1" smtClean="0"/>
              <a:t>os</a:t>
            </a:r>
            <a:r>
              <a:rPr lang="en-GB" sz="1800" dirty="0" smtClean="0"/>
              <a:t> x je </a:t>
            </a:r>
            <a:r>
              <a:rPr lang="en-GB" sz="1800" dirty="0" err="1" smtClean="0"/>
              <a:t>možna</a:t>
            </a:r>
            <a:r>
              <a:rPr lang="en-GB" sz="1800" dirty="0" smtClean="0"/>
              <a:t> </a:t>
            </a:r>
            <a:r>
              <a:rPr lang="en-GB" sz="1800" dirty="0" err="1" smtClean="0"/>
              <a:t>izbira</a:t>
            </a:r>
            <a:r>
              <a:rPr lang="en-GB" sz="1800" dirty="0" smtClean="0"/>
              <a:t> </a:t>
            </a:r>
            <a:r>
              <a:rPr lang="en-GB" sz="1800" dirty="0" err="1" smtClean="0"/>
              <a:t>spremenljivke</a:t>
            </a:r>
            <a:r>
              <a:rPr lang="en-GB" sz="1800" dirty="0" smtClean="0"/>
              <a:t> med </a:t>
            </a:r>
            <a:r>
              <a:rPr lang="en-GB" sz="1800" dirty="0" err="1" smtClean="0"/>
              <a:t>naslednjimi</a:t>
            </a:r>
            <a:r>
              <a:rPr lang="en-GB" sz="1800" dirty="0" smtClean="0"/>
              <a:t> 16-imi </a:t>
            </a:r>
            <a:r>
              <a:rPr lang="en-GB" sz="1800" dirty="0" err="1" smtClean="0"/>
              <a:t>področji</a:t>
            </a:r>
            <a:r>
              <a:rPr lang="en-GB" sz="1800" dirty="0" smtClean="0"/>
              <a:t>:</a:t>
            </a:r>
            <a:r>
              <a:rPr lang="sl-SI" sz="1400" dirty="0" smtClean="0"/>
              <a:t/>
            </a:r>
            <a:br>
              <a:rPr lang="sl-SI" sz="1400" dirty="0" smtClean="0"/>
            </a:br>
            <a:r>
              <a:rPr lang="sl-SI" sz="1400" dirty="0" smtClean="0"/>
              <a:t/>
            </a:r>
            <a:br>
              <a:rPr lang="sl-SI" sz="1400" dirty="0" smtClean="0"/>
            </a:br>
            <a:r>
              <a:rPr lang="en-GB" sz="1600" dirty="0" err="1" smtClean="0"/>
              <a:t>Število</a:t>
            </a:r>
            <a:r>
              <a:rPr lang="en-GB" sz="1600" dirty="0" smtClean="0"/>
              <a:t> </a:t>
            </a:r>
            <a:r>
              <a:rPr lang="en-GB" sz="1600" dirty="0" err="1" smtClean="0"/>
              <a:t>otrok</a:t>
            </a:r>
            <a:r>
              <a:rPr lang="en-GB" sz="1600" dirty="0" smtClean="0"/>
              <a:t> </a:t>
            </a:r>
            <a:r>
              <a:rPr lang="en-GB" sz="1600" dirty="0" err="1" smtClean="0"/>
              <a:t>na</a:t>
            </a:r>
            <a:r>
              <a:rPr lang="en-GB" sz="1600" dirty="0" smtClean="0"/>
              <a:t> </a:t>
            </a:r>
            <a:r>
              <a:rPr lang="en-GB" sz="1600" dirty="0" err="1" smtClean="0"/>
              <a:t>žensko</a:t>
            </a:r>
            <a:r>
              <a:rPr lang="en-GB" sz="1600" dirty="0" smtClean="0"/>
              <a:t> (</a:t>
            </a:r>
            <a:r>
              <a:rPr lang="en-GB" sz="1600" i="1" dirty="0" smtClean="0"/>
              <a:t>Children per woman-total fertility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Izpusti</a:t>
            </a:r>
            <a:r>
              <a:rPr lang="en-GB" sz="1600" dirty="0" smtClean="0"/>
              <a:t> Co</a:t>
            </a:r>
            <a:r>
              <a:rPr lang="en-GB" sz="1600" baseline="-25000" dirty="0" smtClean="0"/>
              <a:t>2</a:t>
            </a:r>
            <a:r>
              <a:rPr lang="en-GB" sz="1600" dirty="0" smtClean="0"/>
              <a:t> (</a:t>
            </a:r>
            <a:r>
              <a:rPr lang="en-GB" sz="1600" i="1" dirty="0" smtClean="0"/>
              <a:t>CO2 emissions-tonnes per person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Prihodek</a:t>
            </a:r>
            <a:r>
              <a:rPr lang="en-GB" sz="1600" dirty="0" smtClean="0"/>
              <a:t> </a:t>
            </a:r>
            <a:r>
              <a:rPr lang="en-GB" sz="1600" dirty="0" err="1" smtClean="0"/>
              <a:t>na</a:t>
            </a:r>
            <a:r>
              <a:rPr lang="en-GB" sz="1600" dirty="0" smtClean="0"/>
              <a:t> </a:t>
            </a:r>
            <a:r>
              <a:rPr lang="en-GB" sz="1600" dirty="0" err="1" smtClean="0"/>
              <a:t>osebo</a:t>
            </a:r>
            <a:r>
              <a:rPr lang="en-GB" sz="1600" dirty="0" smtClean="0"/>
              <a:t> (</a:t>
            </a:r>
            <a:r>
              <a:rPr lang="en-GB" sz="1600" i="1" dirty="0" smtClean="0"/>
              <a:t>Income per person-GDP/capita, PPP$ inflation adjusted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Umrljivost</a:t>
            </a:r>
            <a:r>
              <a:rPr lang="en-GB" sz="1600" dirty="0" smtClean="0"/>
              <a:t> </a:t>
            </a:r>
            <a:r>
              <a:rPr lang="en-GB" sz="1600" dirty="0" err="1" smtClean="0"/>
              <a:t>otrok</a:t>
            </a:r>
            <a:r>
              <a:rPr lang="en-GB" sz="1600" dirty="0" smtClean="0"/>
              <a:t> (</a:t>
            </a:r>
            <a:r>
              <a:rPr lang="en-GB" sz="1600" i="1" dirty="0" smtClean="0"/>
              <a:t>Child mortality-years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Ekonomija</a:t>
            </a:r>
            <a:r>
              <a:rPr lang="en-GB" sz="1600" dirty="0" smtClean="0"/>
              <a:t> (</a:t>
            </a:r>
            <a:r>
              <a:rPr lang="en-GB" sz="1600" i="1" dirty="0" smtClean="0"/>
              <a:t>Economy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Družba</a:t>
            </a:r>
            <a:r>
              <a:rPr lang="en-GB" sz="1600" dirty="0" smtClean="0"/>
              <a:t> (</a:t>
            </a:r>
            <a:r>
              <a:rPr lang="en-GB" sz="1600" i="1" dirty="0" smtClean="0"/>
              <a:t>Society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Izobraževanje</a:t>
            </a:r>
            <a:r>
              <a:rPr lang="en-GB" sz="1600" dirty="0" smtClean="0"/>
              <a:t> (</a:t>
            </a:r>
            <a:r>
              <a:rPr lang="en-GB" sz="1600" i="1" dirty="0" smtClean="0"/>
              <a:t>Education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Energija</a:t>
            </a:r>
            <a:r>
              <a:rPr lang="en-GB" sz="1600" dirty="0" smtClean="0"/>
              <a:t> (</a:t>
            </a:r>
            <a:r>
              <a:rPr lang="en-GB" sz="1600" i="1" dirty="0" smtClean="0"/>
              <a:t>Energy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Okolje</a:t>
            </a:r>
            <a:r>
              <a:rPr lang="en-GB" sz="1600" dirty="0" smtClean="0"/>
              <a:t> (</a:t>
            </a:r>
            <a:r>
              <a:rPr lang="en-GB" sz="1600" i="1" dirty="0" smtClean="0"/>
              <a:t>Environment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Zdravje</a:t>
            </a:r>
            <a:r>
              <a:rPr lang="en-GB" sz="1600" dirty="0" smtClean="0"/>
              <a:t> (</a:t>
            </a:r>
            <a:r>
              <a:rPr lang="en-GB" sz="1600" i="1" dirty="0" smtClean="0"/>
              <a:t>Health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Infrastruktura</a:t>
            </a:r>
            <a:r>
              <a:rPr lang="en-GB" sz="1600" dirty="0" smtClean="0"/>
              <a:t> (</a:t>
            </a:r>
            <a:r>
              <a:rPr lang="en-GB" sz="1600" i="1" dirty="0" smtClean="0"/>
              <a:t>Infrastructure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Prebivalstvo</a:t>
            </a:r>
            <a:r>
              <a:rPr lang="en-GB" sz="1600" dirty="0" smtClean="0"/>
              <a:t> (</a:t>
            </a:r>
            <a:r>
              <a:rPr lang="en-GB" sz="1600" i="1" dirty="0" smtClean="0"/>
              <a:t>Population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Delo</a:t>
            </a:r>
            <a:r>
              <a:rPr lang="en-GB" sz="1600" dirty="0" smtClean="0"/>
              <a:t> (</a:t>
            </a:r>
            <a:r>
              <a:rPr lang="en-GB" sz="1600" i="1" dirty="0" smtClean="0"/>
              <a:t>Work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Za</a:t>
            </a:r>
            <a:r>
              <a:rPr lang="en-GB" sz="1600" dirty="0" smtClean="0"/>
              <a:t> </a:t>
            </a:r>
            <a:r>
              <a:rPr lang="en-GB" sz="1600" dirty="0" err="1" smtClean="0"/>
              <a:t>napredne</a:t>
            </a:r>
            <a:r>
              <a:rPr lang="en-GB" sz="1600" dirty="0" smtClean="0"/>
              <a:t> </a:t>
            </a:r>
            <a:r>
              <a:rPr lang="en-GB" sz="1600" dirty="0" err="1" smtClean="0"/>
              <a:t>uporabnike</a:t>
            </a:r>
            <a:r>
              <a:rPr lang="en-GB" sz="1600" dirty="0" smtClean="0"/>
              <a:t> (</a:t>
            </a:r>
            <a:r>
              <a:rPr lang="en-GB" sz="1600" i="1" dirty="0" smtClean="0"/>
              <a:t>For advanced users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r>
              <a:rPr lang="en-GB" sz="1600" dirty="0" err="1" smtClean="0"/>
              <a:t>Čas</a:t>
            </a:r>
            <a:r>
              <a:rPr lang="en-GB" sz="1600" dirty="0" smtClean="0"/>
              <a:t> (</a:t>
            </a:r>
            <a:r>
              <a:rPr lang="en-GB" sz="1600" i="1" dirty="0" smtClean="0"/>
              <a:t>Time</a:t>
            </a:r>
            <a:r>
              <a:rPr lang="en-GB" sz="1600" dirty="0" smtClean="0"/>
              <a:t>)</a:t>
            </a:r>
            <a:r>
              <a:rPr lang="sl-SI" sz="1600" dirty="0" smtClean="0"/>
              <a:t/>
            </a:r>
            <a:br>
              <a:rPr lang="sl-SI" sz="1600" dirty="0" smtClean="0"/>
            </a:br>
            <a:endParaRPr lang="en-GB" sz="16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8DE69A5-4289-4C8D-BA36-3DD8631E736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Predstavitev možnosti izdelave lastnega dinamičnega </a:t>
            </a:r>
            <a:r>
              <a:rPr lang="sl-SI" dirty="0" err="1" smtClean="0"/>
              <a:t>razsevnega</a:t>
            </a:r>
            <a:r>
              <a:rPr lang="sl-SI" dirty="0" smtClean="0"/>
              <a:t> prikaza</a:t>
            </a:r>
            <a:br>
              <a:rPr lang="sl-SI" dirty="0" smtClean="0"/>
            </a:br>
            <a:endParaRPr lang="en-GB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http://www.google.si</a:t>
            </a:r>
            <a:r>
              <a:rPr lang="en-GB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en-GB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8DE69A5-4289-4C8D-BA36-3DD8631E736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4968551"/>
          </a:xfrm>
        </p:spPr>
        <p:txBody>
          <a:bodyPr/>
          <a:lstStyle/>
          <a:p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Uporaba pri pouku je lahko raznovrstna:</a:t>
            </a:r>
            <a:br>
              <a:rPr lang="sl-SI" sz="2400" dirty="0" smtClean="0"/>
            </a:br>
            <a:r>
              <a:rPr lang="sl-SI" sz="2400" dirty="0" smtClean="0"/>
              <a:t> </a:t>
            </a:r>
            <a:br>
              <a:rPr lang="sl-SI" sz="2400" dirty="0" smtClean="0"/>
            </a:br>
            <a:r>
              <a:rPr lang="sl-SI" sz="2400" dirty="0" smtClean="0"/>
              <a:t>-kot učiteljeva demonstracija in podkrepitev dejstev, kot izhodišče za kritično razpravo in posledično razvijanje zmožnosti za utemeljevanje učenčevih/dijakovih trditev ter zmožnosti za razvijanje kritičnega mišljenja, kot izhodišče za projektno/raziskovalno nalogo (npr. Ali je res, da je…? ). </a:t>
            </a:r>
            <a:br>
              <a:rPr lang="sl-SI" sz="2400" dirty="0" smtClean="0"/>
            </a:br>
            <a:r>
              <a:rPr lang="sl-SI" sz="2400" dirty="0" smtClean="0"/>
              <a:t>-po drugi strani pa po vzoru </a:t>
            </a:r>
            <a:r>
              <a:rPr lang="sl-SI" sz="2400" dirty="0" err="1" smtClean="0"/>
              <a:t>Gapminder</a:t>
            </a:r>
            <a:r>
              <a:rPr lang="sl-SI" sz="2400" dirty="0" smtClean="0"/>
              <a:t> grafov učitelj/učenec/dijak lahko izdela lastno predstavitev, ki jo vključi v domače delo, projektno ali raziskovalno nalogo pri </a:t>
            </a:r>
            <a:r>
              <a:rPr lang="sl-SI" sz="2400" dirty="0" err="1" smtClean="0"/>
              <a:t>medpredmetnem</a:t>
            </a:r>
            <a:r>
              <a:rPr lang="sl-SI" sz="2400" dirty="0" smtClean="0"/>
              <a:t> povezovanju.</a:t>
            </a:r>
            <a:r>
              <a:rPr lang="sl-SI" dirty="0" smtClean="0"/>
              <a:t/>
            </a:r>
            <a:br>
              <a:rPr lang="sl-SI" dirty="0" smtClean="0"/>
            </a:br>
            <a:endParaRPr lang="en-GB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48DE69A5-4289-4C8D-BA36-3DD8631E736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520</TotalTime>
  <Words>91</Words>
  <Application>Microsoft Office PowerPoint</Application>
  <PresentationFormat>Diaprojekcija na zaslonu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7" baseType="lpstr">
      <vt:lpstr>arnes_presentation_slo</vt:lpstr>
      <vt:lpstr>Gapminder in njegov didaktični potencial</vt:lpstr>
      <vt:lpstr>Diapozitiv 2</vt:lpstr>
      <vt:lpstr>Diapozitiv 3</vt:lpstr>
      <vt:lpstr>   Za os x je možna izbira spremenljivke med naslednjimi 16-imi področji:  Število otrok na žensko (Children per woman-total fertility) Izpusti Co2 (CO2 emissions-tonnes per person) Prihodek na osebo (Income per person-GDP/capita, PPP$ inflation adjusted) Umrljivost otrok (Child mortality-years) Ekonomija (Economy) Družba (Society) Izobraževanje (Education) Energija (Energy) Okolje (Environment) Zdravje (Health) Infrastruktura (Infrastructure) Prebivalstvo (Population) Delo (Work) Za napredne uporabnike (For advanced users) Čas (Time) </vt:lpstr>
      <vt:lpstr>Predstavitev možnosti izdelave lastnega dinamičnega razsevnega prikaza </vt:lpstr>
      <vt:lpstr> Uporaba pri pouku je lahko raznovrstna:   -kot učiteljeva demonstracija in podkrepitev dejstev, kot izhodišče za kritično razpravo in posledično razvijanje zmožnosti za utemeljevanje učenčevih/dijakovih trditev ter zmožnosti za razvijanje kritičnega mišljenja, kot izhodišče za projektno/raziskovalno nalogo (npr. Ali je res, da je…? ).  -po drugi strani pa po vzoru Gapminder grafov učitelj/učenec/dijak lahko izdela lastno predstavitev, ki jo vključi v domače delo, projektno ali raziskovalno nalogo pri medpredmetnem povezovanju. 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Sirikt</cp:lastModifiedBy>
  <cp:revision>61</cp:revision>
  <dcterms:created xsi:type="dcterms:W3CDTF">2007-04-11T10:22:40Z</dcterms:created>
  <dcterms:modified xsi:type="dcterms:W3CDTF">2011-04-15T12:08:42Z</dcterms:modified>
</cp:coreProperties>
</file>