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58" r:id="rId3"/>
    <p:sldId id="263" r:id="rId4"/>
    <p:sldId id="262" r:id="rId5"/>
    <p:sldId id="264" r:id="rId6"/>
    <p:sldId id="265" r:id="rId7"/>
    <p:sldId id="266" r:id="rId8"/>
    <p:sldId id="267" r:id="rId9"/>
    <p:sldId id="270" r:id="rId10"/>
    <p:sldId id="271" r:id="rId11"/>
    <p:sldId id="268" r:id="rId12"/>
    <p:sldId id="272" r:id="rId13"/>
    <p:sldId id="273" r:id="rId14"/>
    <p:sldId id="274" r:id="rId15"/>
    <p:sldId id="260" r:id="rId1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92A83F-78CB-4D09-BF2D-110F2C8454E9}" type="datetimeFigureOut">
              <a:rPr lang="sl-SI"/>
              <a:pPr>
                <a:defRPr/>
              </a:pPr>
              <a:t>5.3.2012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4CB4E3C-142E-413B-832E-EEBBC74EDD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5FF9323C-9B89-4853-8F7D-491BDB7E1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F9323C-9B89-4853-8F7D-491BDB7E1C8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32A2B34-D356-476F-A699-139078EE7E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02F8EC2-56AF-47E6-9361-EE0FEC09A2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DC77C27-E356-4FC8-81BE-C95DAE928F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705121F-26BF-4E70-8FCB-C552AFE1B1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56118C9-44FD-499D-893C-D9705B660F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00E985-A721-44CC-98E6-FAC8656F27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AB4DBC1-59AE-4DAA-9C19-8909031B5E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957F28C-EA54-423D-A284-8AE0EE8039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8E37E17-BA28-4704-A454-DACCFD30D7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CE25CE3-8538-4CB6-A6D6-AFAA53CC73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93998C3-C708-4951-B0CB-758CF85AEA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7FC6164-4AFC-4DDF-AE4A-0912CA843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63EB46E-2BA9-4666-8F32-F23778C6CF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E3E8F13-0757-4A2C-B2C2-F7BA16A9D5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EA8F9E3-DE2F-4185-BAF4-2A549EB7FD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0FE3DED-F471-41D0-B0FD-04AF42D7E1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972E090-31E4-47F8-B5B3-C44B57735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1B0587F-1369-43D8-AA06-B05043E9D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05E5A9A-EFD6-4D6D-BDCB-92ACE56413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5425B02-B54A-41AE-9B81-3096626FF0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C77EF4C-68B8-4D0C-B6DD-3378C58CB1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DF3D99C-8F2F-45AE-BA29-A41A6FEB3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6408737" cy="727069"/>
          </a:xfrm>
        </p:spPr>
        <p:txBody>
          <a:bodyPr/>
          <a:lstStyle/>
          <a:p>
            <a:r>
              <a:rPr lang="sl-SI" dirty="0" smtClean="0"/>
              <a:t>S PROGRAMIRANJEM PROTI</a:t>
            </a:r>
            <a:br>
              <a:rPr lang="sl-SI" dirty="0" smtClean="0"/>
            </a:br>
            <a:r>
              <a:rPr lang="sl-SI" dirty="0" smtClean="0"/>
              <a:t>RAČUNALNIŠKI ZASVOJENOSTI</a:t>
            </a: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42910" y="2857496"/>
            <a:ext cx="6121400" cy="431800"/>
          </a:xfrm>
        </p:spPr>
        <p:txBody>
          <a:bodyPr/>
          <a:lstStyle/>
          <a:p>
            <a:r>
              <a:rPr lang="sl-SI" dirty="0" smtClean="0"/>
              <a:t>Gašper Strniša, mag.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Program za izračun indeksa telesne maščobe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7"/>
            <a:ext cx="8501122" cy="263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rot="16200000" flipH="1">
            <a:off x="2750331" y="3107529"/>
            <a:ext cx="1428760" cy="928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4429132"/>
            <a:ext cx="880107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sl-SI" sz="2400" dirty="0" smtClean="0"/>
              <a:t>    Razvoj </a:t>
            </a:r>
            <a:r>
              <a:rPr lang="sl-SI" sz="2400" dirty="0" smtClean="0"/>
              <a:t>ene od ključnih kompetenc vseživljenjskega učenja – sporazumevanja v tujem </a:t>
            </a:r>
            <a:r>
              <a:rPr lang="sl-SI" sz="2400" dirty="0" smtClean="0"/>
              <a:t>jeziku.</a:t>
            </a:r>
            <a:endParaRPr kumimoji="0" lang="sl-SI" sz="24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Program za izračun indeksa telesne maščobe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7"/>
            <a:ext cx="8501122" cy="263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rot="16200000" flipH="1">
            <a:off x="1750993" y="2108191"/>
            <a:ext cx="3071834" cy="12842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4429132"/>
            <a:ext cx="8801072" cy="5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sl-SI" sz="2400" dirty="0" smtClean="0"/>
              <a:t>    Omogočen vnos lastnih podatkov in analiza pridobljenih rezultatov.</a:t>
            </a:r>
            <a:endParaRPr kumimoji="0" lang="sl-SI" sz="24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4714908"/>
          </a:xfrm>
        </p:spPr>
        <p:txBody>
          <a:bodyPr/>
          <a:lstStyle/>
          <a:p>
            <a:pPr lvl="0">
              <a:buNone/>
            </a:pPr>
            <a:r>
              <a:rPr lang="sl-SI" sz="2400" dirty="0" smtClean="0"/>
              <a:t>    </a:t>
            </a:r>
            <a:r>
              <a:rPr lang="sl-SI" sz="2400" dirty="0" smtClean="0">
                <a:solidFill>
                  <a:schemeClr val="tx1"/>
                </a:solidFill>
              </a:rPr>
              <a:t>Koliko </a:t>
            </a:r>
            <a:r>
              <a:rPr lang="sl-SI" sz="2400" dirty="0" smtClean="0">
                <a:solidFill>
                  <a:schemeClr val="tx1"/>
                </a:solidFill>
              </a:rPr>
              <a:t>časa dnevno </a:t>
            </a:r>
            <a:r>
              <a:rPr lang="sl-SI" sz="2400" dirty="0" smtClean="0">
                <a:solidFill>
                  <a:schemeClr val="tx1"/>
                </a:solidFill>
              </a:rPr>
              <a:t>porabite </a:t>
            </a:r>
            <a:r>
              <a:rPr lang="sl-SI" sz="2400" dirty="0" smtClean="0">
                <a:solidFill>
                  <a:schemeClr val="tx1"/>
                </a:solidFill>
              </a:rPr>
              <a:t>za rekreacijo in koliko ur </a:t>
            </a:r>
            <a:r>
              <a:rPr lang="sl-SI" sz="2400" dirty="0" smtClean="0">
                <a:solidFill>
                  <a:schemeClr val="tx1"/>
                </a:solidFill>
              </a:rPr>
              <a:t>presedite </a:t>
            </a:r>
            <a:r>
              <a:rPr lang="sl-SI" sz="2400" dirty="0" smtClean="0">
                <a:solidFill>
                  <a:schemeClr val="tx1"/>
                </a:solidFill>
              </a:rPr>
              <a:t>za </a:t>
            </a:r>
            <a:r>
              <a:rPr lang="sl-SI" sz="2400" dirty="0" smtClean="0">
                <a:solidFill>
                  <a:schemeClr val="tx1"/>
                </a:solidFill>
              </a:rPr>
              <a:t>računalnikom?</a:t>
            </a:r>
          </a:p>
          <a:p>
            <a:r>
              <a:rPr lang="sl-SI" sz="2400" dirty="0" smtClean="0"/>
              <a:t>Za </a:t>
            </a:r>
            <a:r>
              <a:rPr lang="sl-SI" sz="2400" dirty="0" smtClean="0"/>
              <a:t>rekreacijo v povprečju porabijo 0,8 ure, za računalnikom pa presedijo 3,5 ure </a:t>
            </a:r>
            <a:r>
              <a:rPr lang="sl-SI" sz="2400" dirty="0" smtClean="0"/>
              <a:t>dnevno.</a:t>
            </a:r>
          </a:p>
          <a:p>
            <a:r>
              <a:rPr lang="sl-SI" sz="2400" dirty="0" smtClean="0"/>
              <a:t>Od </a:t>
            </a:r>
            <a:r>
              <a:rPr lang="sl-SI" sz="2400" dirty="0" smtClean="0"/>
              <a:t>tega se jim 1,6 ure zdi </a:t>
            </a:r>
            <a:r>
              <a:rPr lang="sl-SI" sz="2400" dirty="0" smtClean="0"/>
              <a:t>nepotrebne.</a:t>
            </a:r>
          </a:p>
          <a:p>
            <a:r>
              <a:rPr lang="sl-SI" sz="2400" dirty="0" smtClean="0"/>
              <a:t>Večina anketiranih (87,5%) meni, da bi bilo te ure smiselno nadomestiti z rekreacijo, saj bi se jim to obrestovalo v povezavi z njihovim zdravjem.</a:t>
            </a:r>
            <a:endParaRPr lang="sl-SI" sz="2400" dirty="0" smtClean="0"/>
          </a:p>
          <a:p>
            <a:pPr lvl="0">
              <a:buNone/>
            </a:pPr>
            <a:endParaRPr lang="sl-SI" sz="2400" dirty="0" smtClean="0"/>
          </a:p>
          <a:p>
            <a:pPr lvl="0">
              <a:buNone/>
            </a:pPr>
            <a:r>
              <a:rPr lang="sl-SI" sz="2400" dirty="0" smtClean="0"/>
              <a:t> </a:t>
            </a:r>
            <a:r>
              <a:rPr lang="sl-SI" sz="2400" dirty="0" smtClean="0"/>
              <a:t>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Refleksija in povzetek ankete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dirty="0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4714908"/>
          </a:xfrm>
        </p:spPr>
        <p:txBody>
          <a:bodyPr/>
          <a:lstStyle/>
          <a:p>
            <a:pPr lvl="0">
              <a:buNone/>
            </a:pPr>
            <a:r>
              <a:rPr lang="sl-SI" sz="2400" dirty="0" smtClean="0"/>
              <a:t>    </a:t>
            </a:r>
            <a:r>
              <a:rPr lang="sl-SI" sz="2400" dirty="0" smtClean="0">
                <a:solidFill>
                  <a:schemeClr val="tx1"/>
                </a:solidFill>
              </a:rPr>
              <a:t>Ti je </a:t>
            </a:r>
            <a:r>
              <a:rPr lang="sl-SI" sz="2400" dirty="0" smtClean="0">
                <a:solidFill>
                  <a:schemeClr val="tx1"/>
                </a:solidFill>
              </a:rPr>
              <a:t>bila naloga o izdelavi </a:t>
            </a:r>
            <a:r>
              <a:rPr lang="sl-SI" sz="2400" dirty="0" smtClean="0">
                <a:solidFill>
                  <a:schemeClr val="tx1"/>
                </a:solidFill>
              </a:rPr>
              <a:t>programa za izračun telesnih značilnosti všeč?</a:t>
            </a:r>
          </a:p>
          <a:p>
            <a:r>
              <a:rPr lang="sl-SI" sz="2400" dirty="0" smtClean="0"/>
              <a:t>Večina </a:t>
            </a:r>
            <a:r>
              <a:rPr lang="sl-SI" sz="2400" dirty="0" smtClean="0"/>
              <a:t>(83,3</a:t>
            </a:r>
            <a:r>
              <a:rPr lang="sl-SI" sz="2400" dirty="0" smtClean="0"/>
              <a:t>%), je </a:t>
            </a:r>
            <a:r>
              <a:rPr lang="sl-SI" sz="2400" dirty="0" smtClean="0"/>
              <a:t>odgovorila pritrdilno</a:t>
            </a:r>
            <a:r>
              <a:rPr lang="sl-SI" sz="2400" dirty="0" smtClean="0"/>
              <a:t>.</a:t>
            </a:r>
          </a:p>
          <a:p>
            <a:endParaRPr lang="sl-SI" sz="2400" dirty="0" smtClean="0"/>
          </a:p>
          <a:p>
            <a:pPr>
              <a:buNone/>
            </a:pPr>
            <a:r>
              <a:rPr lang="sl-SI" sz="2400" dirty="0" smtClean="0">
                <a:solidFill>
                  <a:schemeClr val="tx1"/>
                </a:solidFill>
              </a:rPr>
              <a:t>	</a:t>
            </a:r>
            <a:r>
              <a:rPr lang="sl-SI" sz="2400" dirty="0" smtClean="0">
                <a:solidFill>
                  <a:schemeClr val="tx1"/>
                </a:solidFill>
              </a:rPr>
              <a:t>Ste se z iskanjem potrebnih informacij za izdelavo programa naučili kaj novega o telesnih lastnostih in vašem zdravju?</a:t>
            </a:r>
            <a:endParaRPr lang="sl-SI" sz="2400" dirty="0" smtClean="0"/>
          </a:p>
          <a:p>
            <a:r>
              <a:rPr lang="sl-SI" sz="2400" dirty="0" smtClean="0"/>
              <a:t>Velik </a:t>
            </a:r>
            <a:r>
              <a:rPr lang="sl-SI" sz="2400" dirty="0" smtClean="0"/>
              <a:t>odstotek (79,2%) jih je pritrdilo </a:t>
            </a:r>
            <a:r>
              <a:rPr lang="sl-SI" sz="2400" dirty="0" smtClean="0"/>
              <a:t>tudi temu vprašanju.</a:t>
            </a:r>
            <a:endParaRPr lang="en-US" sz="2400" dirty="0" smtClean="0"/>
          </a:p>
          <a:p>
            <a:pPr lvl="0">
              <a:buNone/>
            </a:pPr>
            <a:endParaRPr lang="sl-SI" sz="2400" dirty="0" smtClean="0"/>
          </a:p>
          <a:p>
            <a:pPr lvl="0">
              <a:buNone/>
            </a:pPr>
            <a:r>
              <a:rPr lang="sl-SI" sz="2400" dirty="0" smtClean="0"/>
              <a:t> </a:t>
            </a:r>
            <a:r>
              <a:rPr lang="sl-SI" sz="2400" dirty="0" smtClean="0"/>
              <a:t>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Refleksija in povzetek ankete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dirty="0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28844"/>
            <a:ext cx="8786842" cy="2971792"/>
          </a:xfrm>
        </p:spPr>
        <p:txBody>
          <a:bodyPr/>
          <a:lstStyle/>
          <a:p>
            <a:pPr algn="just">
              <a:buNone/>
            </a:pPr>
            <a:r>
              <a:rPr lang="sl-SI" dirty="0" smtClean="0"/>
              <a:t>	Tako </a:t>
            </a:r>
            <a:r>
              <a:rPr lang="sl-SI" dirty="0" smtClean="0"/>
              <a:t>teoretična izhodišča, kot rezultati opravljene ankete nam kažejo, da je o računalniški zasvojenosti in o njenih negativnih posledicah potrebno govoriti. </a:t>
            </a:r>
            <a:endParaRPr lang="sl-SI" dirty="0" smtClean="0"/>
          </a:p>
          <a:p>
            <a:pPr algn="just">
              <a:buNone/>
            </a:pPr>
            <a:r>
              <a:rPr lang="sl-SI" dirty="0" smtClean="0"/>
              <a:t>	</a:t>
            </a:r>
            <a:r>
              <a:rPr lang="sl-SI" dirty="0" smtClean="0"/>
              <a:t>Največji </a:t>
            </a:r>
            <a:r>
              <a:rPr lang="sl-SI" dirty="0" smtClean="0"/>
              <a:t>učinek v boju proti takšni zasvojenosti pa dosežemo na način, ki udeležence v komunikaciji čustveno in miselno aktivira. 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144AFA8D-76FC-4EEF-B62D-05955C52522C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" name="Ograda besedila 2"/>
          <p:cNvSpPr>
            <a:spLocks/>
          </p:cNvSpPr>
          <p:nvPr/>
        </p:nvSpPr>
        <p:spPr bwMode="auto">
          <a:xfrm>
            <a:off x="6072198" y="1285860"/>
            <a:ext cx="2571736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18000" dirty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vie" pitchFamily="82" charset="0"/>
              </a:rPr>
              <a:t>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786314" y="4000504"/>
            <a:ext cx="517684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sl-SI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Gašper Strniša</a:t>
            </a:r>
            <a:br>
              <a:rPr kumimoji="0" lang="sl-SI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l-SI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Tehniški šolski center Kranj</a:t>
            </a:r>
            <a:br>
              <a:rPr kumimoji="0" lang="sl-SI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l-SI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strnisa.tsckr</a:t>
            </a:r>
            <a:r>
              <a:rPr kumimoji="0" lang="en-US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@</a:t>
            </a:r>
            <a:r>
              <a:rPr kumimoji="0" lang="sl-SI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gmail.com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00010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Izbira teme za obravnavo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28802"/>
            <a:ext cx="8686800" cy="1471613"/>
          </a:xfrm>
        </p:spPr>
        <p:txBody>
          <a:bodyPr/>
          <a:lstStyle/>
          <a:p>
            <a:pPr eaLnBrk="1" hangingPunct="1"/>
            <a:r>
              <a:rPr lang="sl-SI" dirty="0" smtClean="0"/>
              <a:t>Vprašanje o zasvojenosti na informativnem dnevu,</a:t>
            </a:r>
          </a:p>
          <a:p>
            <a:pPr eaLnBrk="1" hangingPunct="1"/>
            <a:r>
              <a:rPr lang="sl-SI" dirty="0" smtClean="0"/>
              <a:t>Vprašanje o negativni oceni na govorilnih urah,</a:t>
            </a:r>
          </a:p>
          <a:p>
            <a:pPr eaLnBrk="1" hangingPunct="1"/>
            <a:r>
              <a:rPr lang="sl-SI" dirty="0" smtClean="0"/>
              <a:t>Lastno pretiravanje pri uporabi računalnika.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5C1AE36-E278-453C-BD76-25F3CCA791F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04200" cy="792163"/>
          </a:xfrm>
        </p:spPr>
        <p:txBody>
          <a:bodyPr/>
          <a:lstStyle/>
          <a:p>
            <a:r>
              <a:rPr lang="sl-SI" dirty="0" smtClean="0"/>
              <a:t>Računalniška zasvojenost (pretirana uporaba)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028844"/>
            <a:ext cx="8501122" cy="3829048"/>
          </a:xfrm>
        </p:spPr>
        <p:txBody>
          <a:bodyPr/>
          <a:lstStyle/>
          <a:p>
            <a:pPr algn="just">
              <a:buNone/>
            </a:pPr>
            <a:r>
              <a:rPr lang="sl-SI" dirty="0" smtClean="0"/>
              <a:t>	Računalniško zasvojenost uvrščamo med odvisnost od dejavnosti, kjer sredstvo odvisnosti ni psihotropna snov, pač pa specifična dejavnost (uporaba računalnika). 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	Tako kot vse ostale odvisnosti, tudi ta lahko vpliva na telesno, kot tudi duševno zdravje odvisnika.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928670"/>
            <a:ext cx="8672512" cy="1363656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Slabo zdravje kot posledica </a:t>
            </a:r>
            <a:r>
              <a:rPr lang="sl-SI" dirty="0" err="1" smtClean="0"/>
              <a:t>rač</a:t>
            </a:r>
            <a:r>
              <a:rPr lang="sl-SI" dirty="0" smtClean="0"/>
              <a:t>. zasvojenosti</a:t>
            </a:r>
            <a:r>
              <a:rPr lang="en-US" dirty="0" smtClean="0"/>
              <a:t/>
            </a:r>
            <a:br>
              <a:rPr lang="en-US" dirty="0" smtClean="0"/>
            </a:b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2357430"/>
            <a:ext cx="4714908" cy="2286016"/>
          </a:xfrm>
        </p:spPr>
        <p:txBody>
          <a:bodyPr/>
          <a:lstStyle/>
          <a:p>
            <a:pPr eaLnBrk="1" hangingPunct="1"/>
            <a:r>
              <a:rPr lang="sl-SI" dirty="0" smtClean="0"/>
              <a:t>Prekomerna telesna teža</a:t>
            </a:r>
          </a:p>
          <a:p>
            <a:pPr eaLnBrk="1" hangingPunct="1"/>
            <a:r>
              <a:rPr lang="sl-SI" dirty="0" smtClean="0"/>
              <a:t>Pisarniške poškodbe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dirty="0" smtClean="0"/>
          </a:p>
          <a:p>
            <a:fld id="{C5C1AE36-E278-453C-BD76-25F3CCA791FD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71472" y="1857364"/>
            <a:ext cx="8072494" cy="185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sl-SI" sz="2800" dirty="0" smtClean="0"/>
              <a:t>Fiziološko zdravje		</a:t>
            </a:r>
            <a:endParaRPr kumimoji="0" lang="sl-SI" sz="28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71472" y="3571876"/>
            <a:ext cx="742955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sl-SI" sz="2800" dirty="0" smtClean="0"/>
              <a:t>Psihološko </a:t>
            </a:r>
            <a:r>
              <a:rPr lang="sl-SI" sz="2800" dirty="0" smtClean="0"/>
              <a:t>zdravje</a:t>
            </a:r>
            <a:endParaRPr lang="sl-SI" sz="2800" kern="0" dirty="0" smtClean="0">
              <a:solidFill>
                <a:srgbClr val="7F7F7F"/>
              </a:solidFill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l-SI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sl-SI" sz="2800" kern="0" dirty="0" smtClean="0">
                <a:solidFill>
                  <a:srgbClr val="7F7F7F"/>
                </a:solidFill>
                <a:latin typeface="+mn-lt"/>
              </a:rPr>
              <a:t>Depresija</a:t>
            </a:r>
            <a:endParaRPr kumimoji="0" lang="sl-SI" sz="28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04200" cy="792163"/>
          </a:xfrm>
        </p:spPr>
        <p:txBody>
          <a:bodyPr/>
          <a:lstStyle/>
          <a:p>
            <a:r>
              <a:rPr lang="sl-SI" dirty="0" smtClean="0"/>
              <a:t>Ozaveščanje o negativnih učinkih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3900486"/>
          </a:xfrm>
        </p:spPr>
        <p:txBody>
          <a:bodyPr/>
          <a:lstStyle/>
          <a:p>
            <a:r>
              <a:rPr lang="sl-SI" dirty="0" smtClean="0"/>
              <a:t>je praktično edini način, s katerim lahko dosežemo zmanjšanje uporabe računalnika, saj pomaga razumeti možne posledice zasvojenosti.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1286646" y="3499644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857224" y="3857628"/>
            <a:ext cx="828677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sl-SI" sz="2800" kern="0" dirty="0" smtClean="0">
                <a:solidFill>
                  <a:srgbClr val="7F7F7F"/>
                </a:solidFill>
                <a:latin typeface="+mn-lt"/>
              </a:rPr>
              <a:t>s</a:t>
            </a:r>
            <a:r>
              <a:rPr kumimoji="0" lang="sl-SI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tarši</a:t>
            </a:r>
            <a:r>
              <a:rPr lang="sl-SI" sz="2800" kern="0" dirty="0">
                <a:solidFill>
                  <a:srgbClr val="7F7F7F"/>
                </a:solidFill>
                <a:latin typeface="+mn-lt"/>
              </a:rPr>
              <a:t/>
            </a:r>
            <a:br>
              <a:rPr lang="sl-SI" sz="2800" kern="0" dirty="0">
                <a:solidFill>
                  <a:srgbClr val="7F7F7F"/>
                </a:solidFill>
                <a:latin typeface="+mn-lt"/>
              </a:rPr>
            </a:br>
            <a:r>
              <a:rPr lang="sl-SI" sz="2400" kern="0" dirty="0" smtClean="0">
                <a:solidFill>
                  <a:srgbClr val="7F7F7F"/>
                </a:solidFill>
                <a:latin typeface="+mn-lt"/>
              </a:rPr>
              <a:t>(slabo poznavanje IKT      slabo poznavanje nevarnosti)   </a:t>
            </a:r>
            <a:endParaRPr kumimoji="0" lang="sl-SI" sz="24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857224" y="4857760"/>
            <a:ext cx="78581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sl-SI" sz="2800" kern="0" dirty="0" smtClean="0">
                <a:solidFill>
                  <a:srgbClr val="7F7F7F"/>
                </a:solidFill>
                <a:latin typeface="+mn-lt"/>
              </a:rPr>
              <a:t>učitelji računalniških predmetov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357686" y="4500570"/>
            <a:ext cx="366714" cy="95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04200" cy="792163"/>
          </a:xfrm>
        </p:spPr>
        <p:txBody>
          <a:bodyPr/>
          <a:lstStyle/>
          <a:p>
            <a:r>
              <a:rPr lang="sl-SI" dirty="0" smtClean="0"/>
              <a:t>Primer ozaveščanja s programiranjem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2928958"/>
          </a:xfrm>
        </p:spPr>
        <p:txBody>
          <a:bodyPr/>
          <a:lstStyle/>
          <a:p>
            <a:r>
              <a:rPr lang="sl-SI" dirty="0" smtClean="0"/>
              <a:t>pogovor o negativnih učinkih prekomerne uporabe računalnika in možnih posledicah:</a:t>
            </a:r>
            <a:br>
              <a:rPr lang="sl-SI" dirty="0" smtClean="0"/>
            </a:br>
            <a:r>
              <a:rPr lang="sl-SI" sz="2400" dirty="0" smtClean="0"/>
              <a:t>(kot posledico izpostavili prekomerno telesno težo)</a:t>
            </a:r>
          </a:p>
          <a:p>
            <a:r>
              <a:rPr lang="sl-SI" dirty="0" smtClean="0"/>
              <a:t>iskanje statističnih podatkov o vrstnikih:</a:t>
            </a:r>
            <a:br>
              <a:rPr lang="sl-SI" dirty="0" smtClean="0"/>
            </a:br>
            <a:r>
              <a:rPr lang="sl-SI" sz="2400" dirty="0" smtClean="0"/>
              <a:t>(v Sloveniji prekomerno težkih in debelih 28,9 % fantov in 24,1 % deklet, starih od 6 do 19 let)</a:t>
            </a:r>
          </a:p>
          <a:p>
            <a:r>
              <a:rPr lang="sl-SI" dirty="0" smtClean="0"/>
              <a:t>izdelava računalniškega programa</a:t>
            </a:r>
            <a:br>
              <a:rPr lang="sl-SI" dirty="0" smtClean="0"/>
            </a:br>
            <a:r>
              <a:rPr lang="sl-SI" sz="2400" dirty="0" smtClean="0"/>
              <a:t>(izračun značilnosti, v povezavi z njihovim splošnim zdravjem)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04200" cy="792163"/>
          </a:xfrm>
        </p:spPr>
        <p:txBody>
          <a:bodyPr/>
          <a:lstStyle/>
          <a:p>
            <a:r>
              <a:rPr lang="sl-SI" dirty="0" smtClean="0"/>
              <a:t>Značilnosti za izdelavo 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2643206"/>
          </a:xfrm>
        </p:spPr>
        <p:txBody>
          <a:bodyPr/>
          <a:lstStyle/>
          <a:p>
            <a:pPr lvl="0"/>
            <a:r>
              <a:rPr lang="sl-SI" sz="2400" dirty="0" smtClean="0"/>
              <a:t>Indeks telesne mase (BMI)</a:t>
            </a:r>
            <a:endParaRPr lang="en-US" sz="2400" dirty="0" smtClean="0"/>
          </a:p>
          <a:p>
            <a:pPr lvl="0"/>
            <a:r>
              <a:rPr lang="sl-SI" sz="2400" dirty="0" smtClean="0"/>
              <a:t>Indeks telesnih maščob (FMI)</a:t>
            </a:r>
            <a:endParaRPr lang="en-US" sz="2400" dirty="0" smtClean="0"/>
          </a:p>
          <a:p>
            <a:pPr lvl="0"/>
            <a:r>
              <a:rPr lang="sl-SI" sz="2400" dirty="0" smtClean="0"/>
              <a:t>Razmerje med pasom in boki (WTHR)</a:t>
            </a:r>
            <a:endParaRPr lang="en-US" sz="2400" dirty="0" smtClean="0"/>
          </a:p>
          <a:p>
            <a:pPr lvl="0"/>
            <a:r>
              <a:rPr lang="sl-SI" sz="2400" dirty="0" smtClean="0"/>
              <a:t>Idealna telesna teža (IW)</a:t>
            </a:r>
            <a:endParaRPr lang="en-US" sz="2400" dirty="0" smtClean="0"/>
          </a:p>
          <a:p>
            <a:pPr lvl="0"/>
            <a:r>
              <a:rPr lang="sl-SI" sz="2400" dirty="0" smtClean="0"/>
              <a:t>Maksimalni srčni utrip (</a:t>
            </a:r>
            <a:r>
              <a:rPr lang="sl-SI" sz="2400" dirty="0" smtClean="0"/>
              <a:t>MHR)</a:t>
            </a:r>
          </a:p>
          <a:p>
            <a:pPr lvl="0"/>
            <a:r>
              <a:rPr lang="sl-SI" sz="2400" dirty="0" smtClean="0"/>
              <a:t>…</a:t>
            </a:r>
            <a:endParaRPr lang="en-US" sz="24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4929198"/>
            <a:ext cx="8801072" cy="5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sl-SI" sz="2400" dirty="0" smtClean="0"/>
              <a:t>	Za </a:t>
            </a:r>
            <a:r>
              <a:rPr lang="sl-SI" sz="2400" dirty="0" smtClean="0"/>
              <a:t>vsako </a:t>
            </a:r>
            <a:r>
              <a:rPr lang="sl-SI" sz="2400" dirty="0" smtClean="0"/>
              <a:t>značilnost je potrebno </a:t>
            </a:r>
            <a:r>
              <a:rPr lang="sl-SI" sz="2400" dirty="0" smtClean="0"/>
              <a:t>poiskati enačbe </a:t>
            </a:r>
            <a:r>
              <a:rPr lang="sl-SI" sz="2400" dirty="0" smtClean="0"/>
              <a:t>in </a:t>
            </a:r>
            <a:r>
              <a:rPr lang="sl-SI" sz="2400" dirty="0" smtClean="0"/>
              <a:t>razlago.</a:t>
            </a:r>
            <a:endParaRPr kumimoji="0" lang="sl-SI" sz="24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Program za izračun indeksa telesne mase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572560" cy="492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Program za izračun indeksa telesne maščobe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7EA8F9E3-DE2F-4185-BAF4-2A549EB7FD3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7"/>
            <a:ext cx="8501122" cy="263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rot="16200000" flipH="1">
            <a:off x="1678761" y="2035959"/>
            <a:ext cx="2786082" cy="17145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0" y="4429132"/>
            <a:ext cx="880107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sl-SI" sz="2400" dirty="0" smtClean="0"/>
              <a:t>    Nadgradnja </a:t>
            </a:r>
            <a:r>
              <a:rPr lang="sl-SI" sz="2400" dirty="0" smtClean="0"/>
              <a:t>posameznih značilnosti. </a:t>
            </a:r>
            <a:r>
              <a:rPr lang="sl-SI" sz="2400" dirty="0" smtClean="0"/>
              <a:t>Za izračun indeksa </a:t>
            </a:r>
            <a:r>
              <a:rPr lang="sl-SI" sz="2400" dirty="0" smtClean="0"/>
              <a:t>telesnih maščob, </a:t>
            </a:r>
            <a:r>
              <a:rPr lang="sl-SI" sz="2400" dirty="0" smtClean="0"/>
              <a:t>je kot </a:t>
            </a:r>
            <a:r>
              <a:rPr lang="sl-SI" sz="2400" dirty="0" smtClean="0"/>
              <a:t>parameter že </a:t>
            </a:r>
            <a:r>
              <a:rPr lang="sl-SI" sz="2400" dirty="0" smtClean="0"/>
              <a:t>potreben </a:t>
            </a:r>
            <a:r>
              <a:rPr lang="sl-SI" sz="2400" dirty="0" smtClean="0"/>
              <a:t>BMI, ki smo ga izračunali v prejšnjem primeru.</a:t>
            </a:r>
            <a:endParaRPr kumimoji="0" lang="sl-SI" sz="2400" b="0" i="0" u="none" strike="noStrike" kern="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7717</TotalTime>
  <Words>335</Words>
  <Application>Microsoft Office PowerPoint</Application>
  <PresentationFormat>On-screen Show (4:3)</PresentationFormat>
  <Paragraphs>95</Paragraphs>
  <Slides>15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arnes_presentation_slo</vt:lpstr>
      <vt:lpstr>S PROGRAMIRANJEM PROTI RAČUNALNIŠKI ZASVOJENOSTI</vt:lpstr>
      <vt:lpstr>Izbira teme za obravnavo</vt:lpstr>
      <vt:lpstr>Računalniška zasvojenost (pretirana uporaba)</vt:lpstr>
      <vt:lpstr>Slabo zdravje kot posledica rač. zasvojenosti </vt:lpstr>
      <vt:lpstr>Ozaveščanje o negativnih učinkih</vt:lpstr>
      <vt:lpstr>Primer ozaveščanja s programiranjem</vt:lpstr>
      <vt:lpstr>Značilnosti za izdelavo programa</vt:lpstr>
      <vt:lpstr>Slide 8</vt:lpstr>
      <vt:lpstr>Slide 9</vt:lpstr>
      <vt:lpstr>Slide 10</vt:lpstr>
      <vt:lpstr>Slide 11</vt:lpstr>
      <vt:lpstr>Slide 12</vt:lpstr>
      <vt:lpstr>Slide 13</vt:lpstr>
      <vt:lpstr>Zaključek</vt:lpstr>
      <vt:lpstr>Slide 15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Gapsl</cp:lastModifiedBy>
  <cp:revision>102</cp:revision>
  <dcterms:created xsi:type="dcterms:W3CDTF">2007-04-11T10:22:40Z</dcterms:created>
  <dcterms:modified xsi:type="dcterms:W3CDTF">2012-03-05T23:13:02Z</dcterms:modified>
</cp:coreProperties>
</file>