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9" r:id="rId2"/>
    <p:sldId id="258" r:id="rId3"/>
    <p:sldId id="263" r:id="rId4"/>
    <p:sldId id="261" r:id="rId5"/>
    <p:sldId id="266" r:id="rId6"/>
    <p:sldId id="265" r:id="rId7"/>
    <p:sldId id="267" r:id="rId8"/>
    <p:sldId id="268" r:id="rId9"/>
    <p:sldId id="270" r:id="rId10"/>
    <p:sldId id="264" r:id="rId11"/>
    <p:sldId id="276" r:id="rId12"/>
    <p:sldId id="277" r:id="rId13"/>
    <p:sldId id="272" r:id="rId14"/>
    <p:sldId id="278" r:id="rId15"/>
    <p:sldId id="273" r:id="rId16"/>
    <p:sldId id="281" r:id="rId17"/>
    <p:sldId id="279" r:id="rId18"/>
    <p:sldId id="282" r:id="rId19"/>
    <p:sldId id="283" r:id="rId20"/>
    <p:sldId id="284" r:id="rId21"/>
    <p:sldId id="285" r:id="rId22"/>
    <p:sldId id="271" r:id="rId23"/>
    <p:sldId id="274" r:id="rId24"/>
    <p:sldId id="275" r:id="rId25"/>
    <p:sldId id="262" r:id="rId26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>
        <p:scale>
          <a:sx n="76" d="100"/>
          <a:sy n="76" d="100"/>
        </p:scale>
        <p:origin x="-3880" y="-15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5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91" d="100"/>
          <a:sy n="91" d="100"/>
        </p:scale>
        <p:origin x="-3738" y="-108"/>
      </p:cViewPr>
      <p:guideLst>
        <p:guide orient="horz" pos="3223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61C4FA4-D324-4E6D-858E-1B9B33D106B5}" type="datetimeFigureOut">
              <a:rPr lang="sl-SI"/>
              <a:pPr>
                <a:defRPr/>
              </a:pPr>
              <a:t>4/12/12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C7705D7-290E-4DAF-B1FB-E21E88C00766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11503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1847035C-9385-48C8-B616-9913E86CFB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48123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847035C-9385-48C8-B616-9913E86CFB2E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107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611560" y="1844824"/>
            <a:ext cx="6408712" cy="64807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560" y="2492896"/>
            <a:ext cx="6121400" cy="432047"/>
          </a:xfrm>
        </p:spPr>
        <p:txBody>
          <a:bodyPr/>
          <a:lstStyle>
            <a:lvl1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1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5B23358-8869-420C-AED6-9EEC85AE09D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C9B6CB3-7AA7-4D2E-92DE-740633ADD5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6579ED-F02E-457A-8F39-40C44F39516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62147"/>
            <a:ext cx="8229600" cy="3867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AD4C9A3-53D8-4F39-B962-1DE4D596C8D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627313" y="476250"/>
            <a:ext cx="6048375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9814A74-2994-4B6D-BBEB-ECD5C117C4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3CA45E5A-2EA3-4FF7-90EC-7F8E25F997B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74897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14659"/>
            <a:ext cx="4040188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74897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14659"/>
            <a:ext cx="4041775" cy="281467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54B3D2D-84B5-4188-AE98-7273164746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A1CCAE3D-7275-4DBF-91B0-6812654BEE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5608AD47-1126-4D13-BF14-265F0ADFA39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0352B978-C7B1-4FAD-8371-3E3508108F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1"/>
          </p:nvPr>
        </p:nvSpPr>
        <p:spPr>
          <a:xfrm>
            <a:off x="2555776" y="476672"/>
            <a:ext cx="6120631" cy="360362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B20D34F1-C3C5-459C-910C-1D65C7B47D9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357297"/>
            <a:ext cx="5486400" cy="33702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C563970-3DBD-4187-AE60-6603D1F0991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2147"/>
            <a:ext cx="8229600" cy="386718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E61EB836-431A-406B-8D98-4CCE61D6328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57298"/>
            <a:ext cx="2057400" cy="458630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57298"/>
            <a:ext cx="6019800" cy="45863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2312DC50-BF1F-4F9A-86F1-032DCFB65C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08077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28844"/>
            <a:ext cx="8229600" cy="3900486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1F38A34F-69C7-49E9-8CB7-52C226E92B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62147"/>
            <a:ext cx="4038600" cy="386718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C15506B1-6EE0-4014-9089-0C1C7A625CF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8229600" cy="85725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7167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711440"/>
            <a:ext cx="4040188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07167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711440"/>
            <a:ext cx="4041775" cy="321789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9CD9304E-A2CB-4009-8911-E0B40754B7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1214422"/>
            <a:ext cx="8204200" cy="792163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80520F64-FB21-4E21-931B-A67355FA269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F16DF946-77B4-4493-9DDA-2775D801BA3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442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214423"/>
            <a:ext cx="5111750" cy="471490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376473"/>
            <a:ext cx="3008313" cy="355285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20581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1D88D3F-72DC-4CF6-83D7-B43B49C906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4421"/>
            <a:ext cx="5486400" cy="35131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619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555875" y="476250"/>
            <a:ext cx="6119813" cy="360363"/>
          </a:xfrm>
        </p:spPr>
        <p:txBody>
          <a:bodyPr/>
          <a:lstStyle>
            <a:lvl1pPr marL="0" indent="0" algn="r">
              <a:buNone/>
              <a:defRPr sz="2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68313" y="6429375"/>
            <a:ext cx="8207375" cy="428625"/>
          </a:xfrm>
        </p:spPr>
        <p:txBody>
          <a:bodyPr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44736235-63A3-42D7-AA41-A30897EC70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slideLayout" Target="../slideLayouts/slideLayout22.xml"/><Relationship Id="rId23" Type="http://schemas.openxmlformats.org/officeDocument/2006/relationships/slideLayout" Target="../slideLayouts/slideLayout23.xml"/><Relationship Id="rId24" Type="http://schemas.openxmlformats.org/officeDocument/2006/relationships/theme" Target="../theme/theme1.xml"/><Relationship Id="rId2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471488" y="981075"/>
            <a:ext cx="82042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8" name="Rectangle 1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0" name="Rectangle 1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619250" y="6357938"/>
            <a:ext cx="5545138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800" b="1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sl-SI"/>
          </a:p>
          <a:p>
            <a:pPr>
              <a:defRPr/>
            </a:pPr>
            <a:fld id="{6013B613-1E61-4B4B-97FF-739B5684DC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4" r:id="rId1"/>
    <p:sldLayoutId id="2147484225" r:id="rId2"/>
    <p:sldLayoutId id="2147484226" r:id="rId3"/>
    <p:sldLayoutId id="2147484227" r:id="rId4"/>
    <p:sldLayoutId id="2147484228" r:id="rId5"/>
    <p:sldLayoutId id="2147484229" r:id="rId6"/>
    <p:sldLayoutId id="2147484230" r:id="rId7"/>
    <p:sldLayoutId id="2147484231" r:id="rId8"/>
    <p:sldLayoutId id="2147484232" r:id="rId9"/>
    <p:sldLayoutId id="2147484233" r:id="rId10"/>
    <p:sldLayoutId id="2147484234" r:id="rId11"/>
    <p:sldLayoutId id="2147484235" r:id="rId12"/>
    <p:sldLayoutId id="2147484236" r:id="rId13"/>
    <p:sldLayoutId id="2147484237" r:id="rId14"/>
    <p:sldLayoutId id="2147484238" r:id="rId15"/>
    <p:sldLayoutId id="2147484239" r:id="rId16"/>
    <p:sldLayoutId id="2147484240" r:id="rId17"/>
    <p:sldLayoutId id="2147484241" r:id="rId18"/>
    <p:sldLayoutId id="2147484242" r:id="rId19"/>
    <p:sldLayoutId id="2147484243" r:id="rId20"/>
    <p:sldLayoutId id="2147484244" r:id="rId21"/>
    <p:sldLayoutId id="2147484245" r:id="rId22"/>
    <p:sldLayoutId id="2147484246" r:id="rId2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>
          <a:solidFill>
            <a:srgbClr val="7F7F7F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7F7F7F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7F7F7F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7F7F7F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7F7F7F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gstojanovic@vmboharderwijk.nl" TargetMode="External"/><Relationship Id="rId4" Type="http://schemas.openxmlformats.org/officeDocument/2006/relationships/hyperlink" Target="mailto:spela.drmota@gmail.com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5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6408737" cy="647700"/>
          </a:xfrm>
        </p:spPr>
        <p:txBody>
          <a:bodyPr/>
          <a:lstStyle/>
          <a:p>
            <a:r>
              <a:rPr lang="nl-NL" dirty="0" smtClean="0">
                <a:solidFill>
                  <a:schemeClr val="tx1"/>
                </a:solidFill>
              </a:rPr>
              <a:t>“That’s me”, e-pal project</a:t>
            </a:r>
            <a:endParaRPr lang="sl-SI" dirty="0" smtClean="0">
              <a:solidFill>
                <a:schemeClr val="tx1"/>
              </a:solidFill>
            </a:endParaRPr>
          </a:p>
        </p:txBody>
      </p:sp>
      <p:sp>
        <p:nvSpPr>
          <p:cNvPr id="25603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11188" y="2492375"/>
            <a:ext cx="6121400" cy="431800"/>
          </a:xfrm>
        </p:spPr>
        <p:txBody>
          <a:bodyPr/>
          <a:lstStyle/>
          <a:p>
            <a:r>
              <a:rPr lang="nl-NL" sz="1800" dirty="0" smtClean="0">
                <a:solidFill>
                  <a:schemeClr val="tx1"/>
                </a:solidFill>
              </a:rPr>
              <a:t>Goran Stojanovic (</a:t>
            </a:r>
            <a:r>
              <a:rPr lang="nl-NL" sz="1800" dirty="0" smtClean="0">
                <a:solidFill>
                  <a:schemeClr val="tx1"/>
                </a:solidFill>
                <a:hlinkClick r:id="rId3"/>
              </a:rPr>
              <a:t>gstojanovic@vmboharderwijk.nl</a:t>
            </a:r>
            <a:r>
              <a:rPr lang="nl-NL" sz="1800" dirty="0" smtClean="0">
                <a:solidFill>
                  <a:schemeClr val="tx1"/>
                </a:solidFill>
              </a:rPr>
              <a:t>)</a:t>
            </a:r>
          </a:p>
          <a:p>
            <a:r>
              <a:rPr lang="nl-NL" sz="1800" dirty="0" smtClean="0">
                <a:solidFill>
                  <a:schemeClr val="tx1"/>
                </a:solidFill>
              </a:rPr>
              <a:t>Spela Grum (</a:t>
            </a:r>
            <a:r>
              <a:rPr lang="nl-NL" sz="1800" dirty="0" smtClean="0">
                <a:solidFill>
                  <a:schemeClr val="tx1"/>
                </a:solidFill>
                <a:hlinkClick r:id="rId4"/>
              </a:rPr>
              <a:t>spela.drmota@gmail.com</a:t>
            </a:r>
            <a:r>
              <a:rPr lang="nl-NL" sz="1800" dirty="0" smtClean="0">
                <a:solidFill>
                  <a:schemeClr val="tx1"/>
                </a:solidFill>
              </a:rPr>
              <a:t>)</a:t>
            </a:r>
          </a:p>
          <a:p>
            <a:endParaRPr lang="nl-NL" sz="1800" dirty="0" smtClean="0">
              <a:solidFill>
                <a:schemeClr val="tx1"/>
              </a:solidFill>
            </a:endParaRPr>
          </a:p>
          <a:p>
            <a:endParaRPr lang="nl-NL" dirty="0" smtClean="0"/>
          </a:p>
          <a:p>
            <a:endParaRPr lang="sl-SI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10</a:t>
            </a:fld>
            <a:endParaRPr lang="en-US" dirty="0" smtClean="0"/>
          </a:p>
        </p:txBody>
      </p:sp>
      <p:pic>
        <p:nvPicPr>
          <p:cNvPr id="3074" name="Picture 2" descr="C:\Users\dramago\Pictures\2012-03-13 001\P313121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066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11</a:t>
            </a:fld>
            <a:endParaRPr lang="en-US" dirty="0" smtClean="0"/>
          </a:p>
        </p:txBody>
      </p:sp>
      <p:pic>
        <p:nvPicPr>
          <p:cNvPr id="4098" name="Picture 2" descr="C:\Users\dramago\Pictures\2012-03-13 001\P313121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443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12</a:t>
            </a:fld>
            <a:endParaRPr lang="en-US" dirty="0" smtClean="0"/>
          </a:p>
        </p:txBody>
      </p:sp>
      <p:pic>
        <p:nvPicPr>
          <p:cNvPr id="5122" name="Picture 2" descr="C:\Users\dramago\Pictures\2012-03-13 001\P31312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14831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13</a:t>
            </a:fld>
            <a:endParaRPr lang="en-US" dirty="0" smtClean="0"/>
          </a:p>
        </p:txBody>
      </p:sp>
      <p:pic>
        <p:nvPicPr>
          <p:cNvPr id="2" name="Picture 2" descr="C:\Users\dramago\Pictures\2012-03-13 001\P313121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465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14</a:t>
            </a:fld>
            <a:endParaRPr lang="en-US" dirty="0" smtClean="0"/>
          </a:p>
        </p:txBody>
      </p:sp>
      <p:pic>
        <p:nvPicPr>
          <p:cNvPr id="7170" name="Picture 2" descr="C:\Users\dramago\Pictures\2012-03-14 001\P314121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9711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15</a:t>
            </a:fld>
            <a:endParaRPr lang="en-US" dirty="0" smtClean="0"/>
          </a:p>
        </p:txBody>
      </p:sp>
      <p:pic>
        <p:nvPicPr>
          <p:cNvPr id="8194" name="Picture 2" descr="C:\Users\dramago\Pictures\2012-03-14 001\P314122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465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16</a:t>
            </a:fld>
            <a:endParaRPr lang="en-US" dirty="0" smtClean="0"/>
          </a:p>
        </p:txBody>
      </p:sp>
      <p:pic>
        <p:nvPicPr>
          <p:cNvPr id="9218" name="Picture 2" descr="C:\Users\dramago\Pictures\2012-03-14 001\P314123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3975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17</a:t>
            </a:fld>
            <a:endParaRPr lang="en-US" dirty="0" smtClean="0"/>
          </a:p>
        </p:txBody>
      </p:sp>
      <p:pic>
        <p:nvPicPr>
          <p:cNvPr id="11266" name="Picture 2" descr="C:\Users\dramago\Pictures\2012-03-14 001\P31412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7357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18</a:t>
            </a:fld>
            <a:endParaRPr lang="en-US" dirty="0" smtClean="0"/>
          </a:p>
        </p:txBody>
      </p:sp>
      <p:pic>
        <p:nvPicPr>
          <p:cNvPr id="12290" name="Picture 2" descr="C:\Users\dramago\Pictures\2012-03-14 001\P31412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522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19</a:t>
            </a:fld>
            <a:endParaRPr lang="en-US" dirty="0" smtClean="0"/>
          </a:p>
        </p:txBody>
      </p:sp>
      <p:pic>
        <p:nvPicPr>
          <p:cNvPr id="14338" name="Picture 2" descr="C:\Users\dramago\Pictures\2012-03-14 001\P314122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6153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/>
              <a:t>A collaborative project between </a:t>
            </a:r>
            <a:r>
              <a:rPr lang="nl-NL" dirty="0" smtClean="0"/>
              <a:t>two classes in Slovenia </a:t>
            </a:r>
            <a:r>
              <a:rPr lang="nl-NL" dirty="0"/>
              <a:t>and the </a:t>
            </a:r>
            <a:r>
              <a:rPr lang="nl-NL" dirty="0" smtClean="0"/>
              <a:t>Netherlands.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nl-NL" dirty="0" smtClean="0">
                <a:solidFill>
                  <a:schemeClr val="tx1"/>
                </a:solidFill>
              </a:rPr>
              <a:t>Main aims:</a:t>
            </a:r>
          </a:p>
          <a:p>
            <a:pPr eaLnBrk="1" hangingPunct="1"/>
            <a:r>
              <a:rPr lang="nl-NL" dirty="0" smtClean="0">
                <a:solidFill>
                  <a:schemeClr val="tx1"/>
                </a:solidFill>
              </a:rPr>
              <a:t>This </a:t>
            </a:r>
            <a:r>
              <a:rPr lang="en-GB" dirty="0">
                <a:solidFill>
                  <a:schemeClr val="tx1"/>
                </a:solidFill>
              </a:rPr>
              <a:t>p</a:t>
            </a:r>
            <a:r>
              <a:rPr lang="en-GB" dirty="0" smtClean="0">
                <a:solidFill>
                  <a:schemeClr val="tx1"/>
                </a:solidFill>
              </a:rPr>
              <a:t>roject is going </a:t>
            </a:r>
            <a:r>
              <a:rPr lang="en-GB" dirty="0">
                <a:solidFill>
                  <a:schemeClr val="tx1"/>
                </a:solidFill>
              </a:rPr>
              <a:t>to encourage and support our target group to use the Internet and the ICT- learning environment</a:t>
            </a:r>
            <a:r>
              <a:rPr lang="nl-NL" dirty="0">
                <a:solidFill>
                  <a:schemeClr val="tx1"/>
                </a:solidFill>
              </a:rPr>
              <a:t>.</a:t>
            </a:r>
            <a:endParaRPr lang="sl-SI" dirty="0">
              <a:solidFill>
                <a:schemeClr val="tx1"/>
              </a:solidFill>
            </a:endParaRPr>
          </a:p>
          <a:p>
            <a:pPr eaLnBrk="1" hangingPunct="1"/>
            <a:r>
              <a:rPr lang="en-GB" dirty="0">
                <a:solidFill>
                  <a:schemeClr val="tx1"/>
                </a:solidFill>
              </a:rPr>
              <a:t>Pupils </a:t>
            </a:r>
            <a:r>
              <a:rPr lang="en-GB" dirty="0" smtClean="0">
                <a:solidFill>
                  <a:schemeClr val="tx1"/>
                </a:solidFill>
              </a:rPr>
              <a:t>are going to learn to present </a:t>
            </a:r>
            <a:r>
              <a:rPr lang="en-GB" dirty="0">
                <a:solidFill>
                  <a:schemeClr val="tx1"/>
                </a:solidFill>
              </a:rPr>
              <a:t>and </a:t>
            </a:r>
            <a:r>
              <a:rPr lang="en-GB" dirty="0" smtClean="0">
                <a:solidFill>
                  <a:schemeClr val="tx1"/>
                </a:solidFill>
              </a:rPr>
              <a:t>express </a:t>
            </a:r>
            <a:r>
              <a:rPr lang="en-GB" dirty="0">
                <a:solidFill>
                  <a:schemeClr val="tx1"/>
                </a:solidFill>
              </a:rPr>
              <a:t>themselves in a creative and innovative way. </a:t>
            </a:r>
            <a:endParaRPr lang="sl-SI" dirty="0">
              <a:solidFill>
                <a:schemeClr val="tx1"/>
              </a:solidFill>
            </a:endParaRPr>
          </a:p>
          <a:p>
            <a:pPr marL="0" indent="0" eaLnBrk="1" hangingPunct="1">
              <a:buNone/>
            </a:pPr>
            <a:endParaRPr lang="nl-NL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-"/>
            </a:pPr>
            <a:endParaRPr lang="sl-SI" dirty="0" smtClean="0"/>
          </a:p>
          <a:p>
            <a:pPr eaLnBrk="1" hangingPunct="1"/>
            <a:r>
              <a:rPr lang="sl-SI" dirty="0" smtClean="0"/>
              <a:t>a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 smtClean="0"/>
              <a:t>“That’s me”, e-pal project  </a:t>
            </a:r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2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20</a:t>
            </a:fld>
            <a:endParaRPr lang="en-US" dirty="0" smtClean="0"/>
          </a:p>
        </p:txBody>
      </p:sp>
      <p:pic>
        <p:nvPicPr>
          <p:cNvPr id="15362" name="Picture 2" descr="C:\Users\dramago\Pictures\2012-03-14 001\P31412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5402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21</a:t>
            </a:fld>
            <a:endParaRPr lang="en-US" dirty="0" smtClean="0"/>
          </a:p>
        </p:txBody>
      </p:sp>
      <p:pic>
        <p:nvPicPr>
          <p:cNvPr id="16386" name="Picture 2" descr="C:\Users\dramago\Pictures\2012-03-15 001\P3151257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11909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22</a:t>
            </a:fld>
            <a:endParaRPr lang="en-US" dirty="0" smtClean="0"/>
          </a:p>
        </p:txBody>
      </p:sp>
      <p:pic>
        <p:nvPicPr>
          <p:cNvPr id="13314" name="Picture 2" descr="C:\Users\dramago\Pictures\2012-03-15 001\P315125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465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/>
              <a:t>3rd phase: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nl-NL" dirty="0" smtClean="0">
                <a:solidFill>
                  <a:schemeClr val="tx1"/>
                </a:solidFill>
              </a:rPr>
              <a:t>Evaluation of the project.</a:t>
            </a:r>
          </a:p>
          <a:p>
            <a:pPr eaLnBrk="1" hangingPunct="1"/>
            <a:r>
              <a:rPr lang="en-US" dirty="0">
                <a:solidFill>
                  <a:schemeClr val="tx1"/>
                </a:solidFill>
              </a:rPr>
              <a:t>D</a:t>
            </a:r>
            <a:r>
              <a:rPr lang="en-US" dirty="0" smtClean="0">
                <a:solidFill>
                  <a:schemeClr val="tx1"/>
                </a:solidFill>
              </a:rPr>
              <a:t>etailed lesson plan which can be </a:t>
            </a:r>
            <a:r>
              <a:rPr lang="en-US" dirty="0">
                <a:solidFill>
                  <a:schemeClr val="tx1"/>
                </a:solidFill>
              </a:rPr>
              <a:t>reused by other foreign language teachers</a:t>
            </a:r>
            <a:r>
              <a:rPr lang="en-US" dirty="0" smtClean="0"/>
              <a:t>.</a:t>
            </a:r>
            <a:endParaRPr lang="en-US" dirty="0">
              <a:solidFill>
                <a:schemeClr val="tx1"/>
              </a:solidFill>
            </a:endParaRPr>
          </a:p>
          <a:p>
            <a:pPr marL="0" indent="0" eaLnBrk="1" hangingPunct="1">
              <a:buNone/>
            </a:pPr>
            <a:endParaRPr lang="sl-SI" dirty="0" smtClean="0">
              <a:solidFill>
                <a:schemeClr val="tx1"/>
              </a:solidFill>
            </a:endParaRPr>
          </a:p>
          <a:p>
            <a:pPr marL="0" indent="0" eaLnBrk="1" hangingPunct="1">
              <a:buNone/>
            </a:pPr>
            <a:endParaRPr lang="nl-NL" dirty="0">
              <a:solidFill>
                <a:schemeClr val="tx1"/>
              </a:solidFill>
            </a:endParaRP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/>
              <a:t>“That’s me”, e-pal project  </a:t>
            </a:r>
            <a:endParaRPr lang="sl-SI" dirty="0"/>
          </a:p>
          <a:p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23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40465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/>
              <a:t>What next?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nl-NL" b="1" dirty="0">
                <a:solidFill>
                  <a:schemeClr val="tx1"/>
                </a:solidFill>
              </a:rPr>
              <a:t>Continuation:</a:t>
            </a:r>
          </a:p>
          <a:p>
            <a:pPr marL="0" indent="0" eaLnBrk="1" hangingPunct="1">
              <a:buNone/>
            </a:pPr>
            <a:r>
              <a:rPr lang="en-GB" dirty="0">
                <a:solidFill>
                  <a:schemeClr val="tx1"/>
                </a:solidFill>
              </a:rPr>
              <a:t>We will develop and bring this project to another level by adding writing or speaking elements to it</a:t>
            </a:r>
            <a:r>
              <a:rPr lang="en-GB" dirty="0" smtClean="0">
                <a:solidFill>
                  <a:schemeClr val="tx1"/>
                </a:solidFill>
              </a:rPr>
              <a:t>.</a:t>
            </a:r>
          </a:p>
          <a:p>
            <a:pPr marL="0" indent="0" eaLnBrk="1" hangingPunct="1">
              <a:buNone/>
            </a:pPr>
            <a:r>
              <a:rPr lang="en-GB" dirty="0" smtClean="0">
                <a:solidFill>
                  <a:schemeClr val="tx1"/>
                </a:solidFill>
              </a:rPr>
              <a:t>- Possibly another class?</a:t>
            </a:r>
            <a:endParaRPr lang="sl-SI" dirty="0">
              <a:solidFill>
                <a:schemeClr val="tx1"/>
              </a:solidFill>
            </a:endParaRPr>
          </a:p>
          <a:p>
            <a:pPr eaLnBrk="1" hangingPunct="1"/>
            <a:r>
              <a:rPr lang="en-US" b="1" dirty="0">
                <a:solidFill>
                  <a:schemeClr val="tx1"/>
                </a:solidFill>
              </a:rPr>
              <a:t>International aspects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  <a:endParaRPr lang="sl-SI" sz="2800" dirty="0" smtClean="0"/>
          </a:p>
          <a:p>
            <a:pPr marL="0" indent="0" eaLnBrk="1" hangingPunct="1">
              <a:buNone/>
            </a:pPr>
            <a:r>
              <a:rPr lang="en-US" dirty="0">
                <a:solidFill>
                  <a:schemeClr val="tx1"/>
                </a:solidFill>
              </a:rPr>
              <a:t>Technical – cultural – historical – economical - collaboration</a:t>
            </a:r>
            <a:endParaRPr lang="nl-NL" dirty="0">
              <a:solidFill>
                <a:schemeClr val="tx1"/>
              </a:solidFill>
            </a:endParaRPr>
          </a:p>
          <a:p>
            <a:pPr marL="0" indent="0" eaLnBrk="1" hangingPunct="1">
              <a:buNone/>
            </a:pPr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/>
              <a:t>“That’s me”, e-pal project  </a:t>
            </a:r>
            <a:endParaRPr lang="sl-SI" dirty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24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12179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29375"/>
            <a:ext cx="8207375" cy="428625"/>
          </a:xfrm>
          <a:noFill/>
        </p:spPr>
        <p:txBody>
          <a:bodyPr/>
          <a:lstStyle/>
          <a:p>
            <a:endParaRPr lang="sl-SI" smtClean="0"/>
          </a:p>
          <a:p>
            <a:fld id="{A9B19FE5-810D-40A3-BE28-DA46F468C48E}" type="slidenum">
              <a:rPr lang="en-US" smtClean="0"/>
              <a:pPr/>
              <a:t>25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04680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 smtClean="0"/>
              <a:t>Pupils during an open ICT - lesson at Spectrum.</a:t>
            </a:r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3</a:t>
            </a:fld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7066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/>
              <a:t>1st phase: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nl-NL" dirty="0" smtClean="0">
                <a:solidFill>
                  <a:schemeClr val="tx1"/>
                </a:solidFill>
              </a:rPr>
              <a:t>Getting to know each other.</a:t>
            </a:r>
          </a:p>
          <a:p>
            <a:pPr eaLnBrk="1" hangingPunct="1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ŠCL</a:t>
            </a:r>
            <a:r>
              <a:rPr lang="en-US" dirty="0">
                <a:solidFill>
                  <a:schemeClr val="tx1"/>
                </a:solidFill>
              </a:rPr>
              <a:t>, Srednja lesarska </a:t>
            </a:r>
            <a:r>
              <a:rPr lang="en-US" dirty="0" smtClean="0">
                <a:solidFill>
                  <a:schemeClr val="tx1"/>
                </a:solidFill>
              </a:rPr>
              <a:t>šola </a:t>
            </a:r>
          </a:p>
          <a:p>
            <a:pPr marL="0" indent="0" eaLnBrk="1" hangingPunct="1">
              <a:buNone/>
            </a:pPr>
            <a:r>
              <a:rPr lang="en-US" dirty="0" smtClean="0">
                <a:solidFill>
                  <a:schemeClr val="tx1"/>
                </a:solidFill>
              </a:rPr>
              <a:t>    (Špela Grum)</a:t>
            </a:r>
            <a:endParaRPr lang="sl-SI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Chr</a:t>
            </a:r>
            <a:r>
              <a:rPr lang="en-US" dirty="0">
                <a:solidFill>
                  <a:schemeClr val="tx1"/>
                </a:solidFill>
              </a:rPr>
              <a:t>. VMBO </a:t>
            </a:r>
            <a:r>
              <a:rPr lang="en-US" dirty="0" smtClean="0">
                <a:solidFill>
                  <a:schemeClr val="tx1"/>
                </a:solidFill>
              </a:rPr>
              <a:t>– Harderwijk </a:t>
            </a:r>
          </a:p>
          <a:p>
            <a:pPr marL="0" indent="0" eaLnBrk="1" hangingPunct="1">
              <a:buNone/>
            </a:pP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(Goran Stojanović)</a:t>
            </a:r>
            <a:endParaRPr lang="sl-SI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nl-NL" dirty="0" smtClean="0">
                <a:solidFill>
                  <a:schemeClr val="tx1"/>
                </a:solidFill>
              </a:rPr>
              <a:t>Visit of the Slovenian delegation during my English lessons…</a:t>
            </a:r>
          </a:p>
          <a:p>
            <a:pPr eaLnBrk="1" hangingPunct="1"/>
            <a:endParaRPr lang="sl-SI" dirty="0" smtClean="0">
              <a:solidFill>
                <a:schemeClr val="tx1"/>
              </a:solidFill>
            </a:endParaRP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/>
              <a:t>“That’s me”, e-pal project  </a:t>
            </a:r>
            <a:endParaRPr lang="sl-SI" dirty="0"/>
          </a:p>
          <a:p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dirty="0" smtClean="0"/>
          </a:p>
          <a:p>
            <a:fld id="{7AFD579F-7507-437B-B3EE-C72984167E16}" type="slidenum">
              <a:rPr lang="en-US" smtClean="0"/>
              <a:pPr/>
              <a:t>4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29701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21384" y="1157984"/>
            <a:ext cx="8204200" cy="792162"/>
          </a:xfrm>
        </p:spPr>
        <p:txBody>
          <a:bodyPr/>
          <a:lstStyle/>
          <a:p>
            <a:pPr eaLnBrk="1" hangingPunct="1"/>
            <a:r>
              <a:rPr lang="nl-NL" dirty="0"/>
              <a:t>How did we get started</a:t>
            </a:r>
            <a:r>
              <a:rPr lang="nl-NL" dirty="0" smtClean="0"/>
              <a:t>?</a:t>
            </a:r>
            <a:r>
              <a:rPr lang="sl-SI" dirty="0"/>
              <a:t/>
            </a:r>
            <a:br>
              <a:rPr lang="sl-SI" dirty="0"/>
            </a:b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en-GB" dirty="0">
                <a:solidFill>
                  <a:schemeClr val="tx1"/>
                </a:solidFill>
              </a:rPr>
              <a:t>Mood-board </a:t>
            </a:r>
            <a:endParaRPr lang="sl-SI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Bubble</a:t>
            </a:r>
            <a:endParaRPr lang="sl-SI" dirty="0" smtClean="0"/>
          </a:p>
          <a:p>
            <a:pPr eaLnBrk="1" hangingPunct="1"/>
            <a:r>
              <a:rPr lang="en-GB" dirty="0">
                <a:solidFill>
                  <a:schemeClr val="tx1"/>
                </a:solidFill>
              </a:rPr>
              <a:t>Pen-friends </a:t>
            </a:r>
            <a:r>
              <a:rPr lang="en-GB" dirty="0" smtClean="0">
                <a:solidFill>
                  <a:schemeClr val="tx1"/>
                </a:solidFill>
              </a:rPr>
              <a:t>project</a:t>
            </a:r>
          </a:p>
          <a:p>
            <a:pPr marL="0" indent="0" eaLnBrk="1" hangingPunct="1">
              <a:buNone/>
            </a:pPr>
            <a:r>
              <a:rPr lang="en-GB" dirty="0" smtClean="0">
                <a:solidFill>
                  <a:schemeClr val="tx1"/>
                </a:solidFill>
              </a:rPr>
              <a:t>The idea behind: we want our </a:t>
            </a:r>
            <a:r>
              <a:rPr lang="en-US" dirty="0">
                <a:solidFill>
                  <a:schemeClr val="tx1"/>
                </a:solidFill>
              </a:rPr>
              <a:t>p</a:t>
            </a:r>
            <a:r>
              <a:rPr lang="en-US" dirty="0" smtClean="0">
                <a:solidFill>
                  <a:schemeClr val="tx1"/>
                </a:solidFill>
              </a:rPr>
              <a:t>upils to be </a:t>
            </a:r>
            <a:r>
              <a:rPr lang="en-US" dirty="0">
                <a:solidFill>
                  <a:schemeClr val="tx1"/>
                </a:solidFill>
              </a:rPr>
              <a:t>able to present themselves, their family, hobbies and </a:t>
            </a:r>
            <a:r>
              <a:rPr lang="en-US" dirty="0" smtClean="0">
                <a:solidFill>
                  <a:schemeClr val="tx1"/>
                </a:solidFill>
              </a:rPr>
              <a:t>ambitions. Firstly, by expressing </a:t>
            </a:r>
            <a:r>
              <a:rPr lang="en-US" dirty="0">
                <a:solidFill>
                  <a:schemeClr val="tx1"/>
                </a:solidFill>
              </a:rPr>
              <a:t>themselves through </a:t>
            </a:r>
            <a:r>
              <a:rPr lang="en-US" dirty="0" smtClean="0">
                <a:solidFill>
                  <a:schemeClr val="tx1"/>
                </a:solidFill>
              </a:rPr>
              <a:t>images and later on through writing and speaking.</a:t>
            </a:r>
            <a:endParaRPr lang="nl-NL" dirty="0">
              <a:solidFill>
                <a:schemeClr val="tx1"/>
              </a:solidFill>
            </a:endParaRPr>
          </a:p>
          <a:p>
            <a:pPr marL="0" indent="0" eaLnBrk="1" hangingPunct="1">
              <a:buNone/>
            </a:pPr>
            <a:endParaRPr lang="sl-SI" dirty="0" smtClean="0"/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/>
              <a:t>“That’s me”, e-pal project  </a:t>
            </a:r>
            <a:endParaRPr lang="sl-SI" dirty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5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0483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1268760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>
          <a:xfrm>
            <a:off x="2555875" y="476250"/>
            <a:ext cx="5976565" cy="360462"/>
          </a:xfrm>
        </p:spPr>
        <p:txBody>
          <a:bodyPr/>
          <a:lstStyle/>
          <a:p>
            <a:r>
              <a:rPr lang="nl-NL" dirty="0" smtClean="0"/>
              <a:t>The pupils learn about internet…</a:t>
            </a:r>
          </a:p>
          <a:p>
            <a:r>
              <a:rPr lang="nl-NL" dirty="0" smtClean="0"/>
              <a:t> </a:t>
            </a:r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6</a:t>
            </a:fld>
            <a:endParaRPr lang="en-US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143000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0483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 smtClean="0"/>
              <a:t>The teachers are learning as well.</a:t>
            </a:r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7</a:t>
            </a:fld>
            <a:endParaRPr lang="en-US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502" y="1247339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0483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nl-NL" dirty="0" smtClean="0"/>
              <a:t>2nd phase:</a:t>
            </a:r>
            <a:endParaRPr lang="sl-SI" dirty="0" smtClean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67544" y="1988840"/>
            <a:ext cx="8229600" cy="3900488"/>
          </a:xfrm>
        </p:spPr>
        <p:txBody>
          <a:bodyPr/>
          <a:lstStyle/>
          <a:p>
            <a:pPr eaLnBrk="1" hangingPunct="1"/>
            <a:r>
              <a:rPr lang="en-GB" b="1" dirty="0">
                <a:solidFill>
                  <a:schemeClr val="tx1"/>
                </a:solidFill>
              </a:rPr>
              <a:t>Creating their own original Mood-board</a:t>
            </a:r>
            <a:r>
              <a:rPr lang="en-GB" b="1" dirty="0" smtClean="0">
                <a:solidFill>
                  <a:schemeClr val="tx1"/>
                </a:solidFill>
              </a:rPr>
              <a:t>.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  <a:endParaRPr lang="sl-SI" dirty="0">
              <a:solidFill>
                <a:schemeClr val="tx1"/>
              </a:solidFill>
            </a:endParaRPr>
          </a:p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Creative </a:t>
            </a:r>
            <a:r>
              <a:rPr lang="en-GB" dirty="0">
                <a:solidFill>
                  <a:schemeClr val="tx1"/>
                </a:solidFill>
              </a:rPr>
              <a:t>and </a:t>
            </a:r>
            <a:r>
              <a:rPr lang="en-GB" dirty="0" smtClean="0">
                <a:solidFill>
                  <a:schemeClr val="tx1"/>
                </a:solidFill>
              </a:rPr>
              <a:t>innovative step.</a:t>
            </a:r>
          </a:p>
          <a:p>
            <a:pPr eaLnBrk="1" hangingPunct="1"/>
            <a:r>
              <a:rPr lang="en-GB" dirty="0">
                <a:solidFill>
                  <a:schemeClr val="tx1"/>
                </a:solidFill>
              </a:rPr>
              <a:t>M</a:t>
            </a:r>
            <a:r>
              <a:rPr lang="en-GB" dirty="0" smtClean="0">
                <a:solidFill>
                  <a:schemeClr val="tx1"/>
                </a:solidFill>
              </a:rPr>
              <a:t>aking </a:t>
            </a:r>
            <a:r>
              <a:rPr lang="en-GB" dirty="0">
                <a:solidFill>
                  <a:schemeClr val="tx1"/>
                </a:solidFill>
              </a:rPr>
              <a:t>mind </a:t>
            </a:r>
            <a:r>
              <a:rPr lang="en-GB" dirty="0" smtClean="0">
                <a:solidFill>
                  <a:schemeClr val="tx1"/>
                </a:solidFill>
              </a:rPr>
              <a:t>maps.</a:t>
            </a:r>
            <a:endParaRPr lang="en-GB" dirty="0">
              <a:solidFill>
                <a:schemeClr val="tx1"/>
              </a:solidFill>
            </a:endParaRPr>
          </a:p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Producing a detailed </a:t>
            </a:r>
            <a:r>
              <a:rPr lang="en-GB" dirty="0">
                <a:solidFill>
                  <a:schemeClr val="tx1"/>
                </a:solidFill>
              </a:rPr>
              <a:t>lesson </a:t>
            </a:r>
            <a:r>
              <a:rPr lang="en-GB" dirty="0" smtClean="0">
                <a:solidFill>
                  <a:schemeClr val="tx1"/>
                </a:solidFill>
              </a:rPr>
              <a:t>plan for teachers.</a:t>
            </a:r>
          </a:p>
          <a:p>
            <a:pPr eaLnBrk="1" hangingPunct="1"/>
            <a:r>
              <a:rPr lang="en-GB" dirty="0" smtClean="0">
                <a:solidFill>
                  <a:schemeClr val="tx1"/>
                </a:solidFill>
              </a:rPr>
              <a:t>Interaction with the Slovenian group.</a:t>
            </a:r>
            <a:endParaRPr lang="nl-NL" dirty="0">
              <a:solidFill>
                <a:schemeClr val="tx1"/>
              </a:solidFill>
            </a:endParaRPr>
          </a:p>
          <a:p>
            <a:pPr marL="0" indent="0" eaLnBrk="1" hangingPunct="1">
              <a:buNone/>
            </a:pPr>
            <a:endParaRPr lang="sl-SI" sz="2800" dirty="0" smtClean="0">
              <a:solidFill>
                <a:schemeClr val="tx1"/>
              </a:solidFill>
            </a:endParaRPr>
          </a:p>
          <a:p>
            <a:pPr eaLnBrk="1" hangingPunct="1"/>
            <a:endParaRPr lang="sl-SI" dirty="0" smtClean="0">
              <a:solidFill>
                <a:schemeClr val="tx1"/>
              </a:solidFill>
            </a:endParaRP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nl-NL" dirty="0"/>
              <a:t>“That’s me”, e-pal project  </a:t>
            </a:r>
            <a:endParaRPr lang="sl-SI" dirty="0"/>
          </a:p>
          <a:p>
            <a:endParaRPr lang="sl-SI" dirty="0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8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90483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71488" y="1208088"/>
            <a:ext cx="8204200" cy="792162"/>
          </a:xfrm>
        </p:spPr>
        <p:txBody>
          <a:bodyPr/>
          <a:lstStyle/>
          <a:p>
            <a:pPr eaLnBrk="1" hangingPunct="1">
              <a:defRPr/>
            </a:pPr>
            <a:r>
              <a:rPr lang="sl-SI" dirty="0" smtClean="0"/>
              <a:t>Naslov prosojnice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028825"/>
            <a:ext cx="8229600" cy="3900488"/>
          </a:xfrm>
        </p:spPr>
        <p:txBody>
          <a:bodyPr/>
          <a:lstStyle/>
          <a:p>
            <a:pPr eaLnBrk="1" hangingPunct="1"/>
            <a:r>
              <a:rPr lang="sl-SI" dirty="0" smtClean="0"/>
              <a:t>alineja 1</a:t>
            </a:r>
          </a:p>
          <a:p>
            <a:pPr eaLnBrk="1" hangingPunct="1"/>
            <a:r>
              <a:rPr lang="sl-SI" dirty="0" smtClean="0"/>
              <a:t>alineja 2</a:t>
            </a:r>
          </a:p>
          <a:p>
            <a:pPr eaLnBrk="1" hangingPunct="1"/>
            <a:r>
              <a:rPr lang="sl-SI" dirty="0" smtClean="0"/>
              <a:t>alineja 3</a:t>
            </a:r>
          </a:p>
          <a:p>
            <a:pPr eaLnBrk="1" hangingPunct="1"/>
            <a:r>
              <a:rPr lang="sl-SI" dirty="0" smtClean="0"/>
              <a:t>alineja 4</a:t>
            </a:r>
          </a:p>
          <a:p>
            <a:pPr lvl="1" eaLnBrk="1" hangingPunct="1"/>
            <a:r>
              <a:rPr lang="sl-SI" sz="2800" dirty="0" smtClean="0"/>
              <a:t>alineja 4.1</a:t>
            </a:r>
          </a:p>
          <a:p>
            <a:pPr lvl="1" eaLnBrk="1" hangingPunct="1"/>
            <a:r>
              <a:rPr lang="sl-SI" sz="2800" dirty="0" smtClean="0"/>
              <a:t>alineja 4.2</a:t>
            </a:r>
          </a:p>
          <a:p>
            <a:pPr eaLnBrk="1" hangingPunct="1"/>
            <a:r>
              <a:rPr lang="sl-SI" dirty="0" smtClean="0"/>
              <a:t>alineja 5</a:t>
            </a:r>
          </a:p>
          <a:p>
            <a:pPr eaLnBrk="1" hangingPunct="1"/>
            <a:endParaRPr lang="en-US" dirty="0" smtClean="0"/>
          </a:p>
        </p:txBody>
      </p:sp>
      <p:sp>
        <p:nvSpPr>
          <p:cNvPr id="26628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sl-SI" smtClean="0"/>
          </a:p>
        </p:txBody>
      </p:sp>
      <p:sp>
        <p:nvSpPr>
          <p:cNvPr id="26629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sl-SI" smtClean="0"/>
          </a:p>
          <a:p>
            <a:fld id="{7AFD579F-7507-437B-B3EE-C72984167E16}" type="slidenum">
              <a:rPr lang="en-US" smtClean="0"/>
              <a:pPr/>
              <a:t>9</a:t>
            </a:fld>
            <a:endParaRPr lang="en-US" dirty="0" smtClean="0"/>
          </a:p>
        </p:txBody>
      </p:sp>
      <p:pic>
        <p:nvPicPr>
          <p:cNvPr id="2050" name="Picture 2" descr="C:\Users\dramago\Pictures\2012-03-13 001\P313120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7931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rnes_presentation_slo">
  <a:themeElements>
    <a:clrScheme name="arnes_presentation_slo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FF3300"/>
      </a:hlink>
      <a:folHlink>
        <a:srgbClr val="FF3300"/>
      </a:folHlink>
    </a:clrScheme>
    <a:fontScheme name="arnes_presentation_s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rnes_presentation_sl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rnes_presentation_sl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rnes_presentation_slo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FF3300"/>
        </a:hlink>
        <a:folHlink>
          <a:srgbClr val="FF33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arnes_presentation_slo</Template>
  <TotalTime>693</TotalTime>
  <Words>649</Words>
  <Application>Microsoft Macintosh PowerPoint</Application>
  <PresentationFormat>On-screen Show (4:3)</PresentationFormat>
  <Paragraphs>240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arnes_presentation_slo</vt:lpstr>
      <vt:lpstr>“That’s me”, e-pal project</vt:lpstr>
      <vt:lpstr>A collaborative project between two classes in Slovenia and the Netherlands.</vt:lpstr>
      <vt:lpstr>Naslov prosojnice</vt:lpstr>
      <vt:lpstr>1st phase:</vt:lpstr>
      <vt:lpstr>How did we get started? </vt:lpstr>
      <vt:lpstr>Naslov prosojnice</vt:lpstr>
      <vt:lpstr>Naslov prosojnice</vt:lpstr>
      <vt:lpstr>2nd phase:</vt:lpstr>
      <vt:lpstr>Naslov prosojnice</vt:lpstr>
      <vt:lpstr>Naslov prosojnice</vt:lpstr>
      <vt:lpstr>Naslov prosojnice</vt:lpstr>
      <vt:lpstr>Naslov prosojnice</vt:lpstr>
      <vt:lpstr>Naslov prosojnice</vt:lpstr>
      <vt:lpstr>Naslov prosojnice</vt:lpstr>
      <vt:lpstr>Naslov prosojnice</vt:lpstr>
      <vt:lpstr>Naslov prosojnice</vt:lpstr>
      <vt:lpstr>Naslov prosojnice</vt:lpstr>
      <vt:lpstr>Naslov prosojnice</vt:lpstr>
      <vt:lpstr>Naslov prosojnice</vt:lpstr>
      <vt:lpstr>Naslov prosojnice</vt:lpstr>
      <vt:lpstr>Naslov prosojnice</vt:lpstr>
      <vt:lpstr>Naslov prosojnice</vt:lpstr>
      <vt:lpstr>3rd phase:</vt:lpstr>
      <vt:lpstr>What next?</vt:lpstr>
      <vt:lpstr>PowerPoint Presentation</vt:lpstr>
    </vt:vector>
  </TitlesOfParts>
  <Company>ARNES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Naslov predavanja</dc:title>
  <dc:creator>Domen</dc:creator>
  <cp:lastModifiedBy>Maja Kosta</cp:lastModifiedBy>
  <cp:revision>78</cp:revision>
  <dcterms:created xsi:type="dcterms:W3CDTF">2007-04-11T10:22:40Z</dcterms:created>
  <dcterms:modified xsi:type="dcterms:W3CDTF">2012-04-12T09:08:17Z</dcterms:modified>
</cp:coreProperties>
</file>