
<file path=[Content_Types].xml><?xml version="1.0" encoding="utf-8"?>
<Types xmlns="http://schemas.openxmlformats.org/package/2006/content-types">
  <Override PartName="/ppt/notesSlides/notesSlide24.xml" ContentType="application/vnd.openxmlformats-officedocument.presentationml.notesSlide+xml"/>
  <Default Extension="rels" ContentType="application/vnd.openxmlformats-package.relationships+xml"/>
  <Override PartName="/ppt/slides/slide14.xml" ContentType="application/vnd.openxmlformats-officedocument.presentationml.slide+xml"/>
  <Override PartName="/ppt/notesSlides/notesSlide16.xml" ContentType="application/vnd.openxmlformats-officedocument.presentationml.notesSlide+xml"/>
  <Default Extension="xml" ContentType="application/xml"/>
  <Override PartName="/ppt/slides/slide45.xml" ContentType="application/vnd.openxmlformats-officedocument.presentationml.slide+xml"/>
  <Override PartName="/ppt/tableStyles.xml" ContentType="application/vnd.openxmlformats-officedocument.presentationml.tableStyles+xml"/>
  <Override PartName="/ppt/notesSlides/notesSlide31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26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42.xml" ContentType="application/vnd.openxmlformats-officedocument.presentationml.slide+xml"/>
  <Override PartName="/ppt/slides/slide25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slides/slide4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41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26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33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notesSlides/notesSlide25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32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50"/>
  </p:notesMasterIdLst>
  <p:sldIdLst>
    <p:sldId id="256" r:id="rId2"/>
    <p:sldId id="294" r:id="rId3"/>
    <p:sldId id="293" r:id="rId4"/>
    <p:sldId id="291" r:id="rId5"/>
    <p:sldId id="292" r:id="rId6"/>
    <p:sldId id="300" r:id="rId7"/>
    <p:sldId id="301" r:id="rId8"/>
    <p:sldId id="302" r:id="rId9"/>
    <p:sldId id="303" r:id="rId10"/>
    <p:sldId id="304" r:id="rId11"/>
    <p:sldId id="305" r:id="rId12"/>
    <p:sldId id="259" r:id="rId13"/>
    <p:sldId id="260" r:id="rId14"/>
    <p:sldId id="261" r:id="rId15"/>
    <p:sldId id="262" r:id="rId16"/>
    <p:sldId id="263" r:id="rId17"/>
    <p:sldId id="266" r:id="rId18"/>
    <p:sldId id="264" r:id="rId19"/>
    <p:sldId id="267" r:id="rId20"/>
    <p:sldId id="265" r:id="rId21"/>
    <p:sldId id="295" r:id="rId22"/>
    <p:sldId id="296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97" r:id="rId34"/>
    <p:sldId id="278" r:id="rId35"/>
    <p:sldId id="279" r:id="rId36"/>
    <p:sldId id="299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288" r:id="rId46"/>
    <p:sldId id="289" r:id="rId47"/>
    <p:sldId id="290" r:id="rId48"/>
    <p:sldId id="298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SorterView">
  <p:normalViewPr>
    <p:restoredLeft sz="15620"/>
    <p:restoredTop sz="94660"/>
  </p:normalViewPr>
  <p:slideViewPr>
    <p:cSldViewPr snapToGrid="0" snapToObjects="1" showGuides="1">
      <p:cViewPr varScale="1">
        <p:scale>
          <a:sx n="121" d="100"/>
          <a:sy n="121" d="100"/>
        </p:scale>
        <p:origin x="-5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notesMaster" Target="notesMasters/notesMaster1.xml"/><Relationship Id="rId51" Type="http://schemas.openxmlformats.org/officeDocument/2006/relationships/printerSettings" Target="printerSettings/printerSettings1.bin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F29BD-A03C-A44B-A611-DDEACDB9A1B7}" type="datetimeFigureOut">
              <a:rPr lang="en-US" smtClean="0"/>
              <a:pPr/>
              <a:t>3/23/12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39CCD-CBE2-9047-9390-4D6DA80C0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BB6589-4725-084F-83EF-D42E78BF1B16}" type="slidenum">
              <a:rPr lang="en-GB"/>
              <a:pPr/>
              <a:t>12</a:t>
            </a:fld>
            <a:endParaRPr lang="en-GB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ADC40EF5-C0D9-4EC5-A706-7775EFD9A530}" type="slidenum">
              <a:rPr lang="en-GB" smtClean="0">
                <a:latin typeface="Arial" charset="0"/>
              </a:rPr>
              <a:pPr eaLnBrk="1" hangingPunct="1"/>
              <a:t>23</a:t>
            </a:fld>
            <a:endParaRPr lang="en-GB" smtClean="0">
              <a:latin typeface="Arial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9FE12584-98D4-4F25-88BA-4F5824309A18}" type="slidenum">
              <a:rPr lang="en-GB" smtClean="0">
                <a:latin typeface="Arial" charset="0"/>
              </a:rPr>
              <a:pPr eaLnBrk="1" hangingPunct="1"/>
              <a:t>24</a:t>
            </a:fld>
            <a:endParaRPr lang="en-GB" smtClean="0">
              <a:latin typeface="Arial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2269F65-E35C-4CFF-861D-1E4B595101C9}" type="slidenum">
              <a:rPr lang="en-GB" smtClean="0">
                <a:latin typeface="Arial" charset="0"/>
              </a:rPr>
              <a:pPr eaLnBrk="1" hangingPunct="1"/>
              <a:t>25</a:t>
            </a:fld>
            <a:endParaRPr lang="en-GB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2269F65-E35C-4CFF-861D-1E4B595101C9}" type="slidenum">
              <a:rPr lang="en-GB" smtClean="0">
                <a:latin typeface="Arial" charset="0"/>
              </a:rPr>
              <a:pPr eaLnBrk="1" hangingPunct="1"/>
              <a:t>26</a:t>
            </a:fld>
            <a:endParaRPr lang="en-GB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2269F65-E35C-4CFF-861D-1E4B595101C9}" type="slidenum">
              <a:rPr lang="en-GB" smtClean="0">
                <a:latin typeface="Arial" charset="0"/>
              </a:rPr>
              <a:pPr eaLnBrk="1" hangingPunct="1"/>
              <a:t>27</a:t>
            </a:fld>
            <a:endParaRPr lang="en-GB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2269F65-E35C-4CFF-861D-1E4B595101C9}" type="slidenum">
              <a:rPr lang="en-GB" smtClean="0">
                <a:latin typeface="Arial" charset="0"/>
              </a:rPr>
              <a:pPr eaLnBrk="1" hangingPunct="1"/>
              <a:t>28</a:t>
            </a:fld>
            <a:endParaRPr lang="en-GB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32745C3E-0AE8-4F77-9E5F-9A6EC232AD32}" type="slidenum">
              <a:rPr lang="en-GB" smtClean="0">
                <a:latin typeface="Arial" charset="0"/>
              </a:rPr>
              <a:pPr eaLnBrk="1" hangingPunct="1"/>
              <a:t>29</a:t>
            </a:fld>
            <a:endParaRPr lang="en-GB" smtClean="0">
              <a:latin typeface="Arial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9FF903F-9536-4876-9E04-4E4CE74DA890}" type="slidenum">
              <a:rPr lang="en-GB" smtClean="0">
                <a:latin typeface="Arial" charset="0"/>
              </a:rPr>
              <a:pPr eaLnBrk="1" hangingPunct="1"/>
              <a:t>30</a:t>
            </a:fld>
            <a:endParaRPr lang="en-GB" smtClean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2269F65-E35C-4CFF-861D-1E4B595101C9}" type="slidenum">
              <a:rPr lang="en-GB" smtClean="0">
                <a:latin typeface="Arial" charset="0"/>
              </a:rPr>
              <a:pPr eaLnBrk="1" hangingPunct="1"/>
              <a:t>31</a:t>
            </a:fld>
            <a:endParaRPr lang="en-GB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C0254863-F0DB-419C-84FC-A8F24A3A1026}" type="slidenum">
              <a:rPr lang="en-GB" smtClean="0">
                <a:latin typeface="Arial" charset="0"/>
              </a:rPr>
              <a:pPr eaLnBrk="1" hangingPunct="1"/>
              <a:t>32</a:t>
            </a:fld>
            <a:endParaRPr lang="en-GB" smtClean="0">
              <a:latin typeface="Arial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2269F65-E35C-4CFF-861D-1E4B595101C9}" type="slidenum">
              <a:rPr lang="en-GB" smtClean="0">
                <a:latin typeface="Arial" charset="0"/>
              </a:rPr>
              <a:pPr eaLnBrk="1" hangingPunct="1"/>
              <a:t>14</a:t>
            </a:fld>
            <a:endParaRPr lang="en-GB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0030665B-AC0D-455C-AEAB-2DCA866E67BA}" type="slidenum">
              <a:rPr lang="en-GB" smtClean="0">
                <a:latin typeface="Arial" charset="0"/>
              </a:rPr>
              <a:pPr eaLnBrk="1" hangingPunct="1"/>
              <a:t>34</a:t>
            </a:fld>
            <a:endParaRPr lang="en-GB" smtClean="0">
              <a:latin typeface="Arial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836D2883-C477-4CCD-9DD7-7A3AA7412D7D}" type="slidenum">
              <a:rPr lang="en-GB" smtClean="0">
                <a:latin typeface="Arial" charset="0"/>
              </a:rPr>
              <a:pPr eaLnBrk="1" hangingPunct="1"/>
              <a:t>35</a:t>
            </a:fld>
            <a:endParaRPr lang="en-GB" smtClean="0">
              <a:latin typeface="Arial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2269F65-E35C-4CFF-861D-1E4B595101C9}" type="slidenum">
              <a:rPr lang="en-GB" smtClean="0">
                <a:latin typeface="Arial" charset="0"/>
              </a:rPr>
              <a:pPr eaLnBrk="1" hangingPunct="1"/>
              <a:t>37</a:t>
            </a:fld>
            <a:endParaRPr lang="en-GB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2269F65-E35C-4CFF-861D-1E4B595101C9}" type="slidenum">
              <a:rPr lang="en-GB" smtClean="0">
                <a:latin typeface="Arial" charset="0"/>
              </a:rPr>
              <a:pPr eaLnBrk="1" hangingPunct="1"/>
              <a:t>38</a:t>
            </a:fld>
            <a:endParaRPr lang="en-GB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2269F65-E35C-4CFF-861D-1E4B595101C9}" type="slidenum">
              <a:rPr lang="en-GB" smtClean="0">
                <a:latin typeface="Arial" charset="0"/>
              </a:rPr>
              <a:pPr eaLnBrk="1" hangingPunct="1"/>
              <a:t>39</a:t>
            </a:fld>
            <a:endParaRPr lang="en-GB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2269F65-E35C-4CFF-861D-1E4B595101C9}" type="slidenum">
              <a:rPr lang="en-GB" smtClean="0">
                <a:latin typeface="Arial" charset="0"/>
              </a:rPr>
              <a:pPr eaLnBrk="1" hangingPunct="1"/>
              <a:t>40</a:t>
            </a:fld>
            <a:endParaRPr lang="en-GB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2269F65-E35C-4CFF-861D-1E4B595101C9}" type="slidenum">
              <a:rPr lang="en-GB" smtClean="0">
                <a:latin typeface="Arial" charset="0"/>
              </a:rPr>
              <a:pPr eaLnBrk="1" hangingPunct="1"/>
              <a:t>41</a:t>
            </a:fld>
            <a:endParaRPr lang="en-GB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2269F65-E35C-4CFF-861D-1E4B595101C9}" type="slidenum">
              <a:rPr lang="en-GB" smtClean="0">
                <a:latin typeface="Arial" charset="0"/>
              </a:rPr>
              <a:pPr eaLnBrk="1" hangingPunct="1"/>
              <a:t>42</a:t>
            </a:fld>
            <a:endParaRPr lang="en-GB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0BF60BDF-8860-4EF2-BB92-50642F4F20F4}" type="slidenum">
              <a:rPr lang="en-GB" smtClean="0">
                <a:latin typeface="Arial" charset="0"/>
              </a:rPr>
              <a:pPr eaLnBrk="1" hangingPunct="1"/>
              <a:t>43</a:t>
            </a:fld>
            <a:endParaRPr lang="en-GB" smtClean="0">
              <a:latin typeface="Arial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B50319DD-C420-4B3D-A110-05061912D2AA}" type="slidenum">
              <a:rPr lang="en-GB" smtClean="0">
                <a:latin typeface="Arial" charset="0"/>
              </a:rPr>
              <a:pPr eaLnBrk="1" hangingPunct="1"/>
              <a:t>44</a:t>
            </a:fld>
            <a:endParaRPr lang="en-GB" smtClean="0">
              <a:latin typeface="Arial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2269F65-E35C-4CFF-861D-1E4B595101C9}" type="slidenum">
              <a:rPr lang="en-GB" smtClean="0">
                <a:latin typeface="Arial" charset="0"/>
              </a:rPr>
              <a:pPr eaLnBrk="1" hangingPunct="1"/>
              <a:t>15</a:t>
            </a:fld>
            <a:endParaRPr lang="en-GB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96EFA97-0210-4562-BD34-862ADF3ED9D9}" type="slidenum">
              <a:rPr lang="en-GB" smtClean="0">
                <a:latin typeface="Arial" charset="0"/>
              </a:rPr>
              <a:pPr eaLnBrk="1" hangingPunct="1"/>
              <a:t>45</a:t>
            </a:fld>
            <a:endParaRPr lang="en-GB" smtClean="0">
              <a:latin typeface="Arial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2269F65-E35C-4CFF-861D-1E4B595101C9}" type="slidenum">
              <a:rPr lang="en-GB" smtClean="0">
                <a:latin typeface="Arial" charset="0"/>
              </a:rPr>
              <a:pPr eaLnBrk="1" hangingPunct="1"/>
              <a:t>46</a:t>
            </a:fld>
            <a:endParaRPr lang="en-GB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2269F65-E35C-4CFF-861D-1E4B595101C9}" type="slidenum">
              <a:rPr lang="en-GB" smtClean="0">
                <a:latin typeface="Arial" charset="0"/>
              </a:rPr>
              <a:pPr eaLnBrk="1" hangingPunct="1"/>
              <a:t>47</a:t>
            </a:fld>
            <a:endParaRPr lang="en-GB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8C6179-664D-2942-B9FC-7889382A7B31}" type="slidenum">
              <a:rPr lang="en-GB"/>
              <a:pPr/>
              <a:t>48</a:t>
            </a:fld>
            <a:endParaRPr lang="en-GB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2269F65-E35C-4CFF-861D-1E4B595101C9}" type="slidenum">
              <a:rPr lang="en-GB" smtClean="0">
                <a:latin typeface="Arial" charset="0"/>
              </a:rPr>
              <a:pPr eaLnBrk="1" hangingPunct="1"/>
              <a:t>16</a:t>
            </a:fld>
            <a:endParaRPr lang="en-GB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9CE183D-DE64-496B-A3EA-0C048F1190E0}" type="slidenum">
              <a:rPr lang="en-GB" smtClean="0">
                <a:latin typeface="Arial" charset="0"/>
              </a:rPr>
              <a:pPr eaLnBrk="1" hangingPunct="1"/>
              <a:t>17</a:t>
            </a:fld>
            <a:endParaRPr lang="en-GB" smtClean="0">
              <a:latin typeface="Arial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2269F65-E35C-4CFF-861D-1E4B595101C9}" type="slidenum">
              <a:rPr lang="en-GB" smtClean="0">
                <a:latin typeface="Arial" charset="0"/>
              </a:rPr>
              <a:pPr eaLnBrk="1" hangingPunct="1"/>
              <a:t>18</a:t>
            </a:fld>
            <a:endParaRPr lang="en-GB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1B92F35C-1952-4212-BAC2-82D1EFAC1BDF}" type="slidenum">
              <a:rPr lang="en-GB" smtClean="0">
                <a:latin typeface="Arial" charset="0"/>
              </a:rPr>
              <a:pPr eaLnBrk="1" hangingPunct="1"/>
              <a:t>19</a:t>
            </a:fld>
            <a:endParaRPr lang="en-GB" smtClean="0">
              <a:latin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22269F65-E35C-4CFF-861D-1E4B595101C9}" type="slidenum">
              <a:rPr lang="en-GB" smtClean="0">
                <a:latin typeface="Arial" charset="0"/>
              </a:rPr>
              <a:pPr eaLnBrk="1" hangingPunct="1"/>
              <a:t>20</a:t>
            </a:fld>
            <a:endParaRPr lang="en-GB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851" indent="-285712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2847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599986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125" indent="-228569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264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403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8542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5681" indent="-2285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fld id="{C0254863-F0DB-419C-84FC-A8F24A3A1026}" type="slidenum">
              <a:rPr lang="en-GB" smtClean="0">
                <a:latin typeface="Arial" charset="0"/>
              </a:rPr>
              <a:pPr eaLnBrk="1" hangingPunct="1"/>
              <a:t>21</a:t>
            </a:fld>
            <a:endParaRPr lang="en-GB" smtClean="0">
              <a:latin typeface="Arial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02FF-6C6B-A44E-AA1B-C9EB916000BD}" type="datetimeFigureOut">
              <a:rPr lang="en-US" smtClean="0"/>
              <a:pPr/>
              <a:t>3/23/12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7DD3-5729-5C41-B1E4-CA2247D61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02FF-6C6B-A44E-AA1B-C9EB916000BD}" type="datetimeFigureOut">
              <a:rPr lang="en-US" smtClean="0"/>
              <a:pPr/>
              <a:t>3/23/12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7DD3-5729-5C41-B1E4-CA2247D61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02FF-6C6B-A44E-AA1B-C9EB916000BD}" type="datetimeFigureOut">
              <a:rPr lang="en-US" smtClean="0"/>
              <a:pPr/>
              <a:t>3/23/12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7DD3-5729-5C41-B1E4-CA2247D61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A066E-45EF-CA4F-856E-D5EA772445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02FF-6C6B-A44E-AA1B-C9EB916000BD}" type="datetimeFigureOut">
              <a:rPr lang="en-US" smtClean="0"/>
              <a:pPr/>
              <a:t>3/23/12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7DD3-5729-5C41-B1E4-CA2247D61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02FF-6C6B-A44E-AA1B-C9EB916000BD}" type="datetimeFigureOut">
              <a:rPr lang="en-US" smtClean="0"/>
              <a:pPr/>
              <a:t>3/23/12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7DD3-5729-5C41-B1E4-CA2247D61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02FF-6C6B-A44E-AA1B-C9EB916000BD}" type="datetimeFigureOut">
              <a:rPr lang="en-US" smtClean="0"/>
              <a:pPr/>
              <a:t>3/23/12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7DD3-5729-5C41-B1E4-CA2247D61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02FF-6C6B-A44E-AA1B-C9EB916000BD}" type="datetimeFigureOut">
              <a:rPr lang="en-US" smtClean="0"/>
              <a:pPr/>
              <a:t>3/23/12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7DD3-5729-5C41-B1E4-CA2247D61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02FF-6C6B-A44E-AA1B-C9EB916000BD}" type="datetimeFigureOut">
              <a:rPr lang="en-US" smtClean="0"/>
              <a:pPr/>
              <a:t>3/23/12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7DD3-5729-5C41-B1E4-CA2247D61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02FF-6C6B-A44E-AA1B-C9EB916000BD}" type="datetimeFigureOut">
              <a:rPr lang="en-US" smtClean="0"/>
              <a:pPr/>
              <a:t>3/23/12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7DD3-5729-5C41-B1E4-CA2247D61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02FF-6C6B-A44E-AA1B-C9EB916000BD}" type="datetimeFigureOut">
              <a:rPr lang="en-US" smtClean="0"/>
              <a:pPr/>
              <a:t>3/23/12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7DD3-5729-5C41-B1E4-CA2247D61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202FF-6C6B-A44E-AA1B-C9EB916000BD}" type="datetimeFigureOut">
              <a:rPr lang="en-US" smtClean="0"/>
              <a:pPr/>
              <a:t>3/23/12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7DD3-5729-5C41-B1E4-CA2247D61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202FF-6C6B-A44E-AA1B-C9EB916000BD}" type="datetimeFigureOut">
              <a:rPr lang="en-US" smtClean="0"/>
              <a:pPr/>
              <a:t>3/23/12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97DD3-5729-5C41-B1E4-CA2247D61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Impact of personality characteristics on </a:t>
            </a:r>
            <a:r>
              <a:rPr lang="en-US" dirty="0" err="1" smtClean="0"/>
              <a:t>behaviour</a:t>
            </a:r>
            <a:r>
              <a:rPr lang="en-US" dirty="0" smtClean="0"/>
              <a:t> in the workplace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Ian Wigston</a:t>
            </a:r>
          </a:p>
          <a:p>
            <a:r>
              <a:rPr lang="en-US" dirty="0" smtClean="0"/>
              <a:t>Managing Consultant-Education</a:t>
            </a:r>
          </a:p>
          <a:p>
            <a:r>
              <a:rPr lang="en-US" dirty="0" smtClean="0"/>
              <a:t>Glowinkowski International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746500" y="1309688"/>
            <a:ext cx="1611313" cy="568325"/>
            <a:chOff x="2358" y="278"/>
            <a:chExt cx="1015" cy="46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702" name="Rectangle 7"/>
            <p:cNvSpPr>
              <a:spLocks noChangeArrowheads="1"/>
            </p:cNvSpPr>
            <p:nvPr/>
          </p:nvSpPr>
          <p:spPr bwMode="auto">
            <a:xfrm>
              <a:off x="2358" y="278"/>
              <a:ext cx="1015" cy="4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703" name="Rectangle 8"/>
            <p:cNvSpPr>
              <a:spLocks noChangeArrowheads="1"/>
            </p:cNvSpPr>
            <p:nvPr/>
          </p:nvSpPr>
          <p:spPr bwMode="auto">
            <a:xfrm>
              <a:off x="2358" y="278"/>
              <a:ext cx="1015" cy="466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7411" name="Rectangle 42"/>
          <p:cNvSpPr>
            <a:spLocks noChangeArrowheads="1"/>
          </p:cNvSpPr>
          <p:nvPr/>
        </p:nvSpPr>
        <p:spPr bwMode="auto">
          <a:xfrm>
            <a:off x="4264025" y="1395413"/>
            <a:ext cx="6937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Strategic 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7412" name="Rectangle 43"/>
          <p:cNvSpPr>
            <a:spLocks noChangeArrowheads="1"/>
          </p:cNvSpPr>
          <p:nvPr/>
        </p:nvSpPr>
        <p:spPr bwMode="auto">
          <a:xfrm>
            <a:off x="4197350" y="1611313"/>
            <a:ext cx="7699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Objectives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7413" name="Freeform 70"/>
          <p:cNvSpPr>
            <a:spLocks noEditPoints="1"/>
          </p:cNvSpPr>
          <p:nvPr/>
        </p:nvSpPr>
        <p:spPr bwMode="auto">
          <a:xfrm>
            <a:off x="2652713" y="1973263"/>
            <a:ext cx="3833812" cy="184150"/>
          </a:xfrm>
          <a:custGeom>
            <a:avLst/>
            <a:gdLst>
              <a:gd name="T0" fmla="*/ 2147483647 w 7611"/>
              <a:gd name="T1" fmla="*/ 2147483647 h 475"/>
              <a:gd name="T2" fmla="*/ 2147483647 w 7611"/>
              <a:gd name="T3" fmla="*/ 2147483647 h 475"/>
              <a:gd name="T4" fmla="*/ 2147483647 w 7611"/>
              <a:gd name="T5" fmla="*/ 0 h 475"/>
              <a:gd name="T6" fmla="*/ 2147483647 w 7611"/>
              <a:gd name="T7" fmla="*/ 0 h 475"/>
              <a:gd name="T8" fmla="*/ 2147483647 w 7611"/>
              <a:gd name="T9" fmla="*/ 2147483647 h 475"/>
              <a:gd name="T10" fmla="*/ 2147483647 w 7611"/>
              <a:gd name="T11" fmla="*/ 2147483647 h 475"/>
              <a:gd name="T12" fmla="*/ 2147483647 w 7611"/>
              <a:gd name="T13" fmla="*/ 2147483647 h 475"/>
              <a:gd name="T14" fmla="*/ 2147483647 w 7611"/>
              <a:gd name="T15" fmla="*/ 2147483647 h 475"/>
              <a:gd name="T16" fmla="*/ 2147483647 w 7611"/>
              <a:gd name="T17" fmla="*/ 2147483647 h 475"/>
              <a:gd name="T18" fmla="*/ 2147483647 w 7611"/>
              <a:gd name="T19" fmla="*/ 2147483647 h 475"/>
              <a:gd name="T20" fmla="*/ 2147483647 w 7611"/>
              <a:gd name="T21" fmla="*/ 2147483647 h 475"/>
              <a:gd name="T22" fmla="*/ 2147483647 w 7611"/>
              <a:gd name="T23" fmla="*/ 2147483647 h 475"/>
              <a:gd name="T24" fmla="*/ 2147483647 w 7611"/>
              <a:gd name="T25" fmla="*/ 2147483647 h 475"/>
              <a:gd name="T26" fmla="*/ 2147483647 w 7611"/>
              <a:gd name="T27" fmla="*/ 2147483647 h 475"/>
              <a:gd name="T28" fmla="*/ 2147483647 w 7611"/>
              <a:gd name="T29" fmla="*/ 2147483647 h 475"/>
              <a:gd name="T30" fmla="*/ 0 w 7611"/>
              <a:gd name="T31" fmla="*/ 2147483647 h 475"/>
              <a:gd name="T32" fmla="*/ 2147483647 w 7611"/>
              <a:gd name="T33" fmla="*/ 2147483647 h 475"/>
              <a:gd name="T34" fmla="*/ 2147483647 w 7611"/>
              <a:gd name="T35" fmla="*/ 2147483647 h 475"/>
              <a:gd name="T36" fmla="*/ 2147483647 w 7611"/>
              <a:gd name="T37" fmla="*/ 2147483647 h 475"/>
              <a:gd name="T38" fmla="*/ 2147483647 w 7611"/>
              <a:gd name="T39" fmla="*/ 2147483647 h 475"/>
              <a:gd name="T40" fmla="*/ 2147483647 w 7611"/>
              <a:gd name="T41" fmla="*/ 2147483647 h 47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7611"/>
              <a:gd name="T64" fmla="*/ 0 h 475"/>
              <a:gd name="T65" fmla="*/ 7611 w 7611"/>
              <a:gd name="T66" fmla="*/ 475 h 47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7611" h="475">
                <a:moveTo>
                  <a:pt x="50" y="350"/>
                </a:moveTo>
                <a:lnTo>
                  <a:pt x="50" y="25"/>
                </a:lnTo>
                <a:cubicBezTo>
                  <a:pt x="50" y="11"/>
                  <a:pt x="61" y="0"/>
                  <a:pt x="75" y="0"/>
                </a:cubicBezTo>
                <a:lnTo>
                  <a:pt x="7525" y="0"/>
                </a:lnTo>
                <a:cubicBezTo>
                  <a:pt x="7539" y="0"/>
                  <a:pt x="7550" y="11"/>
                  <a:pt x="7550" y="24"/>
                </a:cubicBezTo>
                <a:lnTo>
                  <a:pt x="7562" y="349"/>
                </a:lnTo>
                <a:lnTo>
                  <a:pt x="7512" y="351"/>
                </a:lnTo>
                <a:lnTo>
                  <a:pt x="7500" y="26"/>
                </a:lnTo>
                <a:lnTo>
                  <a:pt x="7525" y="50"/>
                </a:lnTo>
                <a:lnTo>
                  <a:pt x="75" y="50"/>
                </a:lnTo>
                <a:lnTo>
                  <a:pt x="100" y="25"/>
                </a:lnTo>
                <a:lnTo>
                  <a:pt x="100" y="350"/>
                </a:lnTo>
                <a:lnTo>
                  <a:pt x="50" y="350"/>
                </a:lnTo>
                <a:close/>
                <a:moveTo>
                  <a:pt x="150" y="325"/>
                </a:moveTo>
                <a:lnTo>
                  <a:pt x="75" y="475"/>
                </a:lnTo>
                <a:lnTo>
                  <a:pt x="0" y="325"/>
                </a:lnTo>
                <a:lnTo>
                  <a:pt x="150" y="325"/>
                </a:lnTo>
                <a:close/>
                <a:moveTo>
                  <a:pt x="7611" y="322"/>
                </a:moveTo>
                <a:lnTo>
                  <a:pt x="7542" y="475"/>
                </a:lnTo>
                <a:lnTo>
                  <a:pt x="7461" y="328"/>
                </a:lnTo>
                <a:lnTo>
                  <a:pt x="7611" y="32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1863726" y="2157413"/>
            <a:ext cx="1746250" cy="636587"/>
            <a:chOff x="1143" y="973"/>
            <a:chExt cx="1100" cy="52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682" name="Rectangle 37"/>
            <p:cNvSpPr>
              <a:spLocks noChangeArrowheads="1"/>
            </p:cNvSpPr>
            <p:nvPr/>
          </p:nvSpPr>
          <p:spPr bwMode="auto">
            <a:xfrm>
              <a:off x="1143" y="973"/>
              <a:ext cx="1100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83" name="Rectangle 38"/>
            <p:cNvSpPr>
              <a:spLocks noChangeArrowheads="1"/>
            </p:cNvSpPr>
            <p:nvPr/>
          </p:nvSpPr>
          <p:spPr bwMode="auto">
            <a:xfrm>
              <a:off x="1143" y="973"/>
              <a:ext cx="1100" cy="523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7415" name="Rectangle 39"/>
          <p:cNvSpPr>
            <a:spLocks noChangeArrowheads="1"/>
          </p:cNvSpPr>
          <p:nvPr/>
        </p:nvSpPr>
        <p:spPr bwMode="auto">
          <a:xfrm>
            <a:off x="2551113" y="2193925"/>
            <a:ext cx="4397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Critical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7416" name="Rectangle 40"/>
          <p:cNvSpPr>
            <a:spLocks noChangeArrowheads="1"/>
          </p:cNvSpPr>
          <p:nvPr/>
        </p:nvSpPr>
        <p:spPr bwMode="auto">
          <a:xfrm>
            <a:off x="2524125" y="2409825"/>
            <a:ext cx="4778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Success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7417" name="Rectangle 41"/>
          <p:cNvSpPr>
            <a:spLocks noChangeArrowheads="1"/>
          </p:cNvSpPr>
          <p:nvPr/>
        </p:nvSpPr>
        <p:spPr bwMode="auto">
          <a:xfrm>
            <a:off x="2541588" y="2625725"/>
            <a:ext cx="4572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Factors</a:t>
            </a:r>
            <a:endParaRPr lang="en-US" sz="3200">
              <a:latin typeface="Calibri" pitchFamily="34" charset="0"/>
            </a:endParaRPr>
          </a:p>
        </p:txBody>
      </p: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5610225" y="2157413"/>
            <a:ext cx="1746250" cy="636587"/>
            <a:chOff x="3512" y="973"/>
            <a:chExt cx="1100" cy="52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680" name="Rectangle 45"/>
            <p:cNvSpPr>
              <a:spLocks noChangeArrowheads="1"/>
            </p:cNvSpPr>
            <p:nvPr/>
          </p:nvSpPr>
          <p:spPr bwMode="auto">
            <a:xfrm>
              <a:off x="3512" y="973"/>
              <a:ext cx="1100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81" name="Rectangle 46"/>
            <p:cNvSpPr>
              <a:spLocks noChangeArrowheads="1"/>
            </p:cNvSpPr>
            <p:nvPr/>
          </p:nvSpPr>
          <p:spPr bwMode="auto">
            <a:xfrm>
              <a:off x="3512" y="973"/>
              <a:ext cx="1100" cy="523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7419" name="Rectangle 47"/>
          <p:cNvSpPr>
            <a:spLocks noChangeArrowheads="1"/>
          </p:cNvSpPr>
          <p:nvPr/>
        </p:nvSpPr>
        <p:spPr bwMode="auto">
          <a:xfrm>
            <a:off x="6294438" y="2193925"/>
            <a:ext cx="4397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Critical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7420" name="Rectangle 48"/>
          <p:cNvSpPr>
            <a:spLocks noChangeArrowheads="1"/>
          </p:cNvSpPr>
          <p:nvPr/>
        </p:nvSpPr>
        <p:spPr bwMode="auto">
          <a:xfrm>
            <a:off x="6273800" y="2409825"/>
            <a:ext cx="4778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Success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7421" name="Rectangle 49"/>
          <p:cNvSpPr>
            <a:spLocks noChangeArrowheads="1"/>
          </p:cNvSpPr>
          <p:nvPr/>
        </p:nvSpPr>
        <p:spPr bwMode="auto">
          <a:xfrm>
            <a:off x="6205538" y="2625725"/>
            <a:ext cx="5492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Factors</a:t>
            </a:r>
            <a:endParaRPr lang="en-US" sz="3200">
              <a:latin typeface="Calibri" pitchFamily="34" charset="0"/>
            </a:endParaRPr>
          </a:p>
        </p:txBody>
      </p:sp>
      <p:grpSp>
        <p:nvGrpSpPr>
          <p:cNvPr id="5" name="Group 50"/>
          <p:cNvGrpSpPr>
            <a:grpSpLocks/>
          </p:cNvGrpSpPr>
          <p:nvPr/>
        </p:nvGrpSpPr>
        <p:grpSpPr bwMode="auto">
          <a:xfrm>
            <a:off x="3730625" y="2157413"/>
            <a:ext cx="1746250" cy="636587"/>
            <a:chOff x="2328" y="973"/>
            <a:chExt cx="1100" cy="52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678" name="Rectangle 51"/>
            <p:cNvSpPr>
              <a:spLocks noChangeArrowheads="1"/>
            </p:cNvSpPr>
            <p:nvPr/>
          </p:nvSpPr>
          <p:spPr bwMode="auto">
            <a:xfrm>
              <a:off x="2328" y="973"/>
              <a:ext cx="1100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79" name="Rectangle 52"/>
            <p:cNvSpPr>
              <a:spLocks noChangeArrowheads="1"/>
            </p:cNvSpPr>
            <p:nvPr/>
          </p:nvSpPr>
          <p:spPr bwMode="auto">
            <a:xfrm>
              <a:off x="2328" y="973"/>
              <a:ext cx="1100" cy="523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7423" name="Rectangle 53"/>
          <p:cNvSpPr>
            <a:spLocks noChangeArrowheads="1"/>
          </p:cNvSpPr>
          <p:nvPr/>
        </p:nvSpPr>
        <p:spPr bwMode="auto">
          <a:xfrm>
            <a:off x="4430713" y="2193925"/>
            <a:ext cx="4397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Critical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7424" name="Rectangle 54"/>
          <p:cNvSpPr>
            <a:spLocks noChangeArrowheads="1"/>
          </p:cNvSpPr>
          <p:nvPr/>
        </p:nvSpPr>
        <p:spPr bwMode="auto">
          <a:xfrm>
            <a:off x="4395788" y="2409825"/>
            <a:ext cx="4778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Success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7425" name="Rectangle 55"/>
          <p:cNvSpPr>
            <a:spLocks noChangeArrowheads="1"/>
          </p:cNvSpPr>
          <p:nvPr/>
        </p:nvSpPr>
        <p:spPr bwMode="auto">
          <a:xfrm>
            <a:off x="4405313" y="2625725"/>
            <a:ext cx="4572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Factors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7426" name="Freeform 70"/>
          <p:cNvSpPr>
            <a:spLocks noEditPoints="1"/>
          </p:cNvSpPr>
          <p:nvPr/>
        </p:nvSpPr>
        <p:spPr bwMode="auto">
          <a:xfrm>
            <a:off x="2684463" y="1973263"/>
            <a:ext cx="3833812" cy="184150"/>
          </a:xfrm>
          <a:custGeom>
            <a:avLst/>
            <a:gdLst>
              <a:gd name="T0" fmla="*/ 2147483647 w 7611"/>
              <a:gd name="T1" fmla="*/ 2147483647 h 475"/>
              <a:gd name="T2" fmla="*/ 2147483647 w 7611"/>
              <a:gd name="T3" fmla="*/ 2147483647 h 475"/>
              <a:gd name="T4" fmla="*/ 2147483647 w 7611"/>
              <a:gd name="T5" fmla="*/ 0 h 475"/>
              <a:gd name="T6" fmla="*/ 2147483647 w 7611"/>
              <a:gd name="T7" fmla="*/ 0 h 475"/>
              <a:gd name="T8" fmla="*/ 2147483647 w 7611"/>
              <a:gd name="T9" fmla="*/ 2147483647 h 475"/>
              <a:gd name="T10" fmla="*/ 2147483647 w 7611"/>
              <a:gd name="T11" fmla="*/ 2147483647 h 475"/>
              <a:gd name="T12" fmla="*/ 2147483647 w 7611"/>
              <a:gd name="T13" fmla="*/ 2147483647 h 475"/>
              <a:gd name="T14" fmla="*/ 2147483647 w 7611"/>
              <a:gd name="T15" fmla="*/ 2147483647 h 475"/>
              <a:gd name="T16" fmla="*/ 2147483647 w 7611"/>
              <a:gd name="T17" fmla="*/ 2147483647 h 475"/>
              <a:gd name="T18" fmla="*/ 2147483647 w 7611"/>
              <a:gd name="T19" fmla="*/ 2147483647 h 475"/>
              <a:gd name="T20" fmla="*/ 2147483647 w 7611"/>
              <a:gd name="T21" fmla="*/ 2147483647 h 475"/>
              <a:gd name="T22" fmla="*/ 2147483647 w 7611"/>
              <a:gd name="T23" fmla="*/ 2147483647 h 475"/>
              <a:gd name="T24" fmla="*/ 2147483647 w 7611"/>
              <a:gd name="T25" fmla="*/ 2147483647 h 475"/>
              <a:gd name="T26" fmla="*/ 2147483647 w 7611"/>
              <a:gd name="T27" fmla="*/ 2147483647 h 475"/>
              <a:gd name="T28" fmla="*/ 2147483647 w 7611"/>
              <a:gd name="T29" fmla="*/ 2147483647 h 475"/>
              <a:gd name="T30" fmla="*/ 0 w 7611"/>
              <a:gd name="T31" fmla="*/ 2147483647 h 475"/>
              <a:gd name="T32" fmla="*/ 2147483647 w 7611"/>
              <a:gd name="T33" fmla="*/ 2147483647 h 475"/>
              <a:gd name="T34" fmla="*/ 2147483647 w 7611"/>
              <a:gd name="T35" fmla="*/ 2147483647 h 475"/>
              <a:gd name="T36" fmla="*/ 2147483647 w 7611"/>
              <a:gd name="T37" fmla="*/ 2147483647 h 475"/>
              <a:gd name="T38" fmla="*/ 2147483647 w 7611"/>
              <a:gd name="T39" fmla="*/ 2147483647 h 475"/>
              <a:gd name="T40" fmla="*/ 2147483647 w 7611"/>
              <a:gd name="T41" fmla="*/ 2147483647 h 47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7611"/>
              <a:gd name="T64" fmla="*/ 0 h 475"/>
              <a:gd name="T65" fmla="*/ 7611 w 7611"/>
              <a:gd name="T66" fmla="*/ 475 h 47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7611" h="475">
                <a:moveTo>
                  <a:pt x="50" y="350"/>
                </a:moveTo>
                <a:lnTo>
                  <a:pt x="50" y="25"/>
                </a:lnTo>
                <a:cubicBezTo>
                  <a:pt x="50" y="11"/>
                  <a:pt x="61" y="0"/>
                  <a:pt x="75" y="0"/>
                </a:cubicBezTo>
                <a:lnTo>
                  <a:pt x="7525" y="0"/>
                </a:lnTo>
                <a:cubicBezTo>
                  <a:pt x="7539" y="0"/>
                  <a:pt x="7550" y="11"/>
                  <a:pt x="7550" y="24"/>
                </a:cubicBezTo>
                <a:lnTo>
                  <a:pt x="7562" y="349"/>
                </a:lnTo>
                <a:lnTo>
                  <a:pt x="7512" y="351"/>
                </a:lnTo>
                <a:lnTo>
                  <a:pt x="7500" y="26"/>
                </a:lnTo>
                <a:lnTo>
                  <a:pt x="7525" y="50"/>
                </a:lnTo>
                <a:lnTo>
                  <a:pt x="75" y="50"/>
                </a:lnTo>
                <a:lnTo>
                  <a:pt x="100" y="25"/>
                </a:lnTo>
                <a:lnTo>
                  <a:pt x="100" y="350"/>
                </a:lnTo>
                <a:lnTo>
                  <a:pt x="50" y="350"/>
                </a:lnTo>
                <a:close/>
                <a:moveTo>
                  <a:pt x="150" y="325"/>
                </a:moveTo>
                <a:lnTo>
                  <a:pt x="75" y="475"/>
                </a:lnTo>
                <a:lnTo>
                  <a:pt x="0" y="325"/>
                </a:lnTo>
                <a:lnTo>
                  <a:pt x="150" y="325"/>
                </a:lnTo>
                <a:close/>
                <a:moveTo>
                  <a:pt x="7611" y="322"/>
                </a:moveTo>
                <a:lnTo>
                  <a:pt x="7542" y="475"/>
                </a:lnTo>
                <a:lnTo>
                  <a:pt x="7461" y="328"/>
                </a:lnTo>
                <a:lnTo>
                  <a:pt x="7611" y="32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7" name="Freeform 69"/>
          <p:cNvSpPr>
            <a:spLocks noEditPoints="1"/>
          </p:cNvSpPr>
          <p:nvPr/>
        </p:nvSpPr>
        <p:spPr bwMode="auto">
          <a:xfrm>
            <a:off x="4533900" y="1895475"/>
            <a:ext cx="74613" cy="261938"/>
          </a:xfrm>
          <a:custGeom>
            <a:avLst/>
            <a:gdLst>
              <a:gd name="T0" fmla="*/ 2147483647 w 47"/>
              <a:gd name="T1" fmla="*/ 0 h 215"/>
              <a:gd name="T2" fmla="*/ 2147483647 w 47"/>
              <a:gd name="T3" fmla="*/ 2147483647 h 215"/>
              <a:gd name="T4" fmla="*/ 2147483647 w 47"/>
              <a:gd name="T5" fmla="*/ 2147483647 h 215"/>
              <a:gd name="T6" fmla="*/ 2147483647 w 47"/>
              <a:gd name="T7" fmla="*/ 0 h 215"/>
              <a:gd name="T8" fmla="*/ 2147483647 w 47"/>
              <a:gd name="T9" fmla="*/ 0 h 215"/>
              <a:gd name="T10" fmla="*/ 2147483647 w 47"/>
              <a:gd name="T11" fmla="*/ 2147483647 h 215"/>
              <a:gd name="T12" fmla="*/ 2147483647 w 47"/>
              <a:gd name="T13" fmla="*/ 2147483647 h 215"/>
              <a:gd name="T14" fmla="*/ 0 w 47"/>
              <a:gd name="T15" fmla="*/ 2147483647 h 215"/>
              <a:gd name="T16" fmla="*/ 2147483647 w 47"/>
              <a:gd name="T17" fmla="*/ 2147483647 h 21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"/>
              <a:gd name="T28" fmla="*/ 0 h 215"/>
              <a:gd name="T29" fmla="*/ 47 w 47"/>
              <a:gd name="T30" fmla="*/ 215 h 21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" h="215">
                <a:moveTo>
                  <a:pt x="31" y="0"/>
                </a:moveTo>
                <a:lnTo>
                  <a:pt x="31" y="175"/>
                </a:lnTo>
                <a:lnTo>
                  <a:pt x="16" y="175"/>
                </a:lnTo>
                <a:lnTo>
                  <a:pt x="16" y="0"/>
                </a:lnTo>
                <a:lnTo>
                  <a:pt x="31" y="0"/>
                </a:lnTo>
                <a:close/>
                <a:moveTo>
                  <a:pt x="47" y="167"/>
                </a:moveTo>
                <a:lnTo>
                  <a:pt x="24" y="215"/>
                </a:lnTo>
                <a:lnTo>
                  <a:pt x="0" y="167"/>
                </a:lnTo>
                <a:lnTo>
                  <a:pt x="47" y="167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24"/>
          <p:cNvGrpSpPr>
            <a:grpSpLocks/>
          </p:cNvGrpSpPr>
          <p:nvPr/>
        </p:nvGrpSpPr>
        <p:grpSpPr bwMode="auto">
          <a:xfrm>
            <a:off x="3765550" y="3033713"/>
            <a:ext cx="1611313" cy="566737"/>
            <a:chOff x="2370" y="1692"/>
            <a:chExt cx="1015" cy="465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26690" name="Rectangle 25"/>
            <p:cNvSpPr>
              <a:spLocks noChangeArrowheads="1"/>
            </p:cNvSpPr>
            <p:nvPr/>
          </p:nvSpPr>
          <p:spPr bwMode="auto">
            <a:xfrm>
              <a:off x="2370" y="1692"/>
              <a:ext cx="1015" cy="4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91" name="Rectangle 26"/>
            <p:cNvSpPr>
              <a:spLocks noChangeArrowheads="1"/>
            </p:cNvSpPr>
            <p:nvPr/>
          </p:nvSpPr>
          <p:spPr bwMode="auto">
            <a:xfrm>
              <a:off x="2370" y="1692"/>
              <a:ext cx="1015" cy="46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7429" name="Rectangle 56"/>
          <p:cNvSpPr>
            <a:spLocks noChangeArrowheads="1"/>
          </p:cNvSpPr>
          <p:nvPr/>
        </p:nvSpPr>
        <p:spPr bwMode="auto">
          <a:xfrm>
            <a:off x="4103688" y="3146425"/>
            <a:ext cx="9715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Predispositions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7430" name="Rectangle 57"/>
          <p:cNvSpPr>
            <a:spLocks noChangeArrowheads="1"/>
          </p:cNvSpPr>
          <p:nvPr/>
        </p:nvSpPr>
        <p:spPr bwMode="auto">
          <a:xfrm>
            <a:off x="3997325" y="3362325"/>
            <a:ext cx="11620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and Motivations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7431" name="Line 67"/>
          <p:cNvSpPr>
            <a:spLocks noChangeShapeType="1"/>
          </p:cNvSpPr>
          <p:nvPr/>
        </p:nvSpPr>
        <p:spPr bwMode="auto">
          <a:xfrm>
            <a:off x="1962150" y="2878138"/>
            <a:ext cx="5240338" cy="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32" name="Freeform 71"/>
          <p:cNvSpPr>
            <a:spLocks noEditPoints="1"/>
          </p:cNvSpPr>
          <p:nvPr/>
        </p:nvSpPr>
        <p:spPr bwMode="auto">
          <a:xfrm>
            <a:off x="2663825" y="2774950"/>
            <a:ext cx="76200" cy="258763"/>
          </a:xfrm>
          <a:custGeom>
            <a:avLst/>
            <a:gdLst>
              <a:gd name="T0" fmla="*/ 2147483647 w 48"/>
              <a:gd name="T1" fmla="*/ 0 h 212"/>
              <a:gd name="T2" fmla="*/ 2147483647 w 48"/>
              <a:gd name="T3" fmla="*/ 2147483647 h 212"/>
              <a:gd name="T4" fmla="*/ 2147483647 w 48"/>
              <a:gd name="T5" fmla="*/ 2147483647 h 212"/>
              <a:gd name="T6" fmla="*/ 2147483647 w 48"/>
              <a:gd name="T7" fmla="*/ 0 h 212"/>
              <a:gd name="T8" fmla="*/ 2147483647 w 48"/>
              <a:gd name="T9" fmla="*/ 0 h 212"/>
              <a:gd name="T10" fmla="*/ 2147483647 w 48"/>
              <a:gd name="T11" fmla="*/ 2147483647 h 212"/>
              <a:gd name="T12" fmla="*/ 2147483647 w 48"/>
              <a:gd name="T13" fmla="*/ 2147483647 h 212"/>
              <a:gd name="T14" fmla="*/ 0 w 48"/>
              <a:gd name="T15" fmla="*/ 2147483647 h 212"/>
              <a:gd name="T16" fmla="*/ 2147483647 w 48"/>
              <a:gd name="T17" fmla="*/ 2147483647 h 2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8"/>
              <a:gd name="T28" fmla="*/ 0 h 212"/>
              <a:gd name="T29" fmla="*/ 48 w 48"/>
              <a:gd name="T30" fmla="*/ 212 h 21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8" h="212">
                <a:moveTo>
                  <a:pt x="32" y="0"/>
                </a:moveTo>
                <a:lnTo>
                  <a:pt x="32" y="172"/>
                </a:lnTo>
                <a:lnTo>
                  <a:pt x="16" y="172"/>
                </a:lnTo>
                <a:lnTo>
                  <a:pt x="16" y="0"/>
                </a:lnTo>
                <a:lnTo>
                  <a:pt x="32" y="0"/>
                </a:lnTo>
                <a:close/>
                <a:moveTo>
                  <a:pt x="48" y="165"/>
                </a:moveTo>
                <a:lnTo>
                  <a:pt x="24" y="212"/>
                </a:lnTo>
                <a:lnTo>
                  <a:pt x="0" y="165"/>
                </a:lnTo>
                <a:lnTo>
                  <a:pt x="48" y="165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33" name="Freeform 72"/>
          <p:cNvSpPr>
            <a:spLocks noEditPoints="1"/>
          </p:cNvSpPr>
          <p:nvPr/>
        </p:nvSpPr>
        <p:spPr bwMode="auto">
          <a:xfrm>
            <a:off x="6426200" y="2774950"/>
            <a:ext cx="74613" cy="258763"/>
          </a:xfrm>
          <a:custGeom>
            <a:avLst/>
            <a:gdLst>
              <a:gd name="T0" fmla="*/ 2147483647 w 47"/>
              <a:gd name="T1" fmla="*/ 0 h 212"/>
              <a:gd name="T2" fmla="*/ 2147483647 w 47"/>
              <a:gd name="T3" fmla="*/ 2147483647 h 212"/>
              <a:gd name="T4" fmla="*/ 2147483647 w 47"/>
              <a:gd name="T5" fmla="*/ 2147483647 h 212"/>
              <a:gd name="T6" fmla="*/ 2147483647 w 47"/>
              <a:gd name="T7" fmla="*/ 0 h 212"/>
              <a:gd name="T8" fmla="*/ 2147483647 w 47"/>
              <a:gd name="T9" fmla="*/ 0 h 212"/>
              <a:gd name="T10" fmla="*/ 2147483647 w 47"/>
              <a:gd name="T11" fmla="*/ 2147483647 h 212"/>
              <a:gd name="T12" fmla="*/ 2147483647 w 47"/>
              <a:gd name="T13" fmla="*/ 2147483647 h 212"/>
              <a:gd name="T14" fmla="*/ 0 w 47"/>
              <a:gd name="T15" fmla="*/ 2147483647 h 212"/>
              <a:gd name="T16" fmla="*/ 2147483647 w 47"/>
              <a:gd name="T17" fmla="*/ 2147483647 h 2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"/>
              <a:gd name="T28" fmla="*/ 0 h 212"/>
              <a:gd name="T29" fmla="*/ 47 w 47"/>
              <a:gd name="T30" fmla="*/ 212 h 21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" h="212">
                <a:moveTo>
                  <a:pt x="31" y="0"/>
                </a:moveTo>
                <a:lnTo>
                  <a:pt x="31" y="172"/>
                </a:lnTo>
                <a:lnTo>
                  <a:pt x="16" y="172"/>
                </a:lnTo>
                <a:lnTo>
                  <a:pt x="16" y="0"/>
                </a:lnTo>
                <a:lnTo>
                  <a:pt x="31" y="0"/>
                </a:lnTo>
                <a:close/>
                <a:moveTo>
                  <a:pt x="47" y="165"/>
                </a:moveTo>
                <a:lnTo>
                  <a:pt x="24" y="212"/>
                </a:lnTo>
                <a:lnTo>
                  <a:pt x="0" y="165"/>
                </a:lnTo>
                <a:lnTo>
                  <a:pt x="47" y="165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34" name="Freeform 73"/>
          <p:cNvSpPr>
            <a:spLocks noEditPoints="1"/>
          </p:cNvSpPr>
          <p:nvPr/>
        </p:nvSpPr>
        <p:spPr bwMode="auto">
          <a:xfrm>
            <a:off x="4545013" y="2774950"/>
            <a:ext cx="74612" cy="258763"/>
          </a:xfrm>
          <a:custGeom>
            <a:avLst/>
            <a:gdLst>
              <a:gd name="T0" fmla="*/ 2147483647 w 47"/>
              <a:gd name="T1" fmla="*/ 0 h 212"/>
              <a:gd name="T2" fmla="*/ 2147483647 w 47"/>
              <a:gd name="T3" fmla="*/ 2147483647 h 212"/>
              <a:gd name="T4" fmla="*/ 2147483647 w 47"/>
              <a:gd name="T5" fmla="*/ 2147483647 h 212"/>
              <a:gd name="T6" fmla="*/ 2147483647 w 47"/>
              <a:gd name="T7" fmla="*/ 0 h 212"/>
              <a:gd name="T8" fmla="*/ 2147483647 w 47"/>
              <a:gd name="T9" fmla="*/ 0 h 212"/>
              <a:gd name="T10" fmla="*/ 2147483647 w 47"/>
              <a:gd name="T11" fmla="*/ 2147483647 h 212"/>
              <a:gd name="T12" fmla="*/ 2147483647 w 47"/>
              <a:gd name="T13" fmla="*/ 2147483647 h 212"/>
              <a:gd name="T14" fmla="*/ 0 w 47"/>
              <a:gd name="T15" fmla="*/ 2147483647 h 212"/>
              <a:gd name="T16" fmla="*/ 2147483647 w 47"/>
              <a:gd name="T17" fmla="*/ 2147483647 h 2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"/>
              <a:gd name="T28" fmla="*/ 0 h 212"/>
              <a:gd name="T29" fmla="*/ 47 w 47"/>
              <a:gd name="T30" fmla="*/ 212 h 21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" h="212">
                <a:moveTo>
                  <a:pt x="31" y="0"/>
                </a:moveTo>
                <a:lnTo>
                  <a:pt x="31" y="172"/>
                </a:lnTo>
                <a:lnTo>
                  <a:pt x="16" y="172"/>
                </a:lnTo>
                <a:lnTo>
                  <a:pt x="16" y="0"/>
                </a:lnTo>
                <a:lnTo>
                  <a:pt x="31" y="0"/>
                </a:lnTo>
                <a:close/>
                <a:moveTo>
                  <a:pt x="47" y="165"/>
                </a:moveTo>
                <a:lnTo>
                  <a:pt x="24" y="212"/>
                </a:lnTo>
                <a:lnTo>
                  <a:pt x="0" y="165"/>
                </a:lnTo>
                <a:lnTo>
                  <a:pt x="47" y="165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5654676" y="3797301"/>
            <a:ext cx="1611311" cy="566736"/>
            <a:chOff x="3555" y="2327"/>
            <a:chExt cx="1015" cy="465"/>
          </a:xfrm>
          <a:solidFill>
            <a:schemeClr val="accent1">
              <a:lumMod val="75000"/>
            </a:schemeClr>
          </a:solidFill>
        </p:grpSpPr>
        <p:sp>
          <p:nvSpPr>
            <p:cNvPr id="26694" name="Rectangle 19"/>
            <p:cNvSpPr>
              <a:spLocks noChangeArrowheads="1"/>
            </p:cNvSpPr>
            <p:nvPr/>
          </p:nvSpPr>
          <p:spPr bwMode="auto">
            <a:xfrm>
              <a:off x="3555" y="2327"/>
              <a:ext cx="1015" cy="4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95" name="Rectangle 20"/>
            <p:cNvSpPr>
              <a:spLocks noChangeArrowheads="1"/>
            </p:cNvSpPr>
            <p:nvPr/>
          </p:nvSpPr>
          <p:spPr bwMode="auto">
            <a:xfrm>
              <a:off x="3555" y="2327"/>
              <a:ext cx="1015" cy="465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1898650" y="3797301"/>
            <a:ext cx="1612901" cy="566736"/>
            <a:chOff x="1185" y="2327"/>
            <a:chExt cx="1016" cy="465"/>
          </a:xfrm>
          <a:solidFill>
            <a:schemeClr val="accent1">
              <a:lumMod val="75000"/>
            </a:schemeClr>
          </a:solidFill>
        </p:grpSpPr>
        <p:sp>
          <p:nvSpPr>
            <p:cNvPr id="26692" name="Rectangle 22"/>
            <p:cNvSpPr>
              <a:spLocks noChangeArrowheads="1"/>
            </p:cNvSpPr>
            <p:nvPr/>
          </p:nvSpPr>
          <p:spPr bwMode="auto">
            <a:xfrm>
              <a:off x="1185" y="2327"/>
              <a:ext cx="1016" cy="4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93" name="Rectangle 23"/>
            <p:cNvSpPr>
              <a:spLocks noChangeArrowheads="1"/>
            </p:cNvSpPr>
            <p:nvPr/>
          </p:nvSpPr>
          <p:spPr bwMode="auto">
            <a:xfrm>
              <a:off x="1185" y="2327"/>
              <a:ext cx="1016" cy="465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3779837" y="3797301"/>
            <a:ext cx="1611313" cy="566736"/>
            <a:chOff x="2370" y="2327"/>
            <a:chExt cx="1015" cy="465"/>
          </a:xfrm>
          <a:solidFill>
            <a:schemeClr val="accent1">
              <a:lumMod val="75000"/>
            </a:schemeClr>
          </a:solidFill>
        </p:grpSpPr>
        <p:sp>
          <p:nvSpPr>
            <p:cNvPr id="26688" name="Rectangle 28"/>
            <p:cNvSpPr>
              <a:spLocks noChangeArrowheads="1"/>
            </p:cNvSpPr>
            <p:nvPr/>
          </p:nvSpPr>
          <p:spPr bwMode="auto">
            <a:xfrm>
              <a:off x="2370" y="2327"/>
              <a:ext cx="1015" cy="4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89" name="Rectangle 29"/>
            <p:cNvSpPr>
              <a:spLocks noChangeArrowheads="1"/>
            </p:cNvSpPr>
            <p:nvPr/>
          </p:nvSpPr>
          <p:spPr bwMode="auto">
            <a:xfrm>
              <a:off x="2370" y="2327"/>
              <a:ext cx="1015" cy="465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7438" name="Rectangle 58"/>
          <p:cNvSpPr>
            <a:spLocks noChangeArrowheads="1"/>
          </p:cNvSpPr>
          <p:nvPr/>
        </p:nvSpPr>
        <p:spPr bwMode="auto">
          <a:xfrm>
            <a:off x="4260850" y="3884613"/>
            <a:ext cx="72707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Leadership</a:t>
            </a:r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7439" name="Rectangle 59"/>
          <p:cNvSpPr>
            <a:spLocks noChangeArrowheads="1"/>
          </p:cNvSpPr>
          <p:nvPr/>
        </p:nvSpPr>
        <p:spPr bwMode="auto">
          <a:xfrm>
            <a:off x="4249738" y="4102100"/>
            <a:ext cx="7112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Behaviours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7440" name="Rectangle 60"/>
          <p:cNvSpPr>
            <a:spLocks noChangeArrowheads="1"/>
          </p:cNvSpPr>
          <p:nvPr/>
        </p:nvSpPr>
        <p:spPr bwMode="auto">
          <a:xfrm>
            <a:off x="2262188" y="3884613"/>
            <a:ext cx="931862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Organisational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7441" name="Rectangle 61"/>
          <p:cNvSpPr>
            <a:spLocks noChangeArrowheads="1"/>
          </p:cNvSpPr>
          <p:nvPr/>
        </p:nvSpPr>
        <p:spPr bwMode="auto">
          <a:xfrm>
            <a:off x="2436813" y="4102100"/>
            <a:ext cx="588962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Structure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7442" name="Rectangle 62"/>
          <p:cNvSpPr>
            <a:spLocks noChangeArrowheads="1"/>
          </p:cNvSpPr>
          <p:nvPr/>
        </p:nvSpPr>
        <p:spPr bwMode="auto">
          <a:xfrm>
            <a:off x="6235700" y="3884613"/>
            <a:ext cx="500063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[Group]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7443" name="Rectangle 63"/>
          <p:cNvSpPr>
            <a:spLocks noChangeArrowheads="1"/>
          </p:cNvSpPr>
          <p:nvPr/>
        </p:nvSpPr>
        <p:spPr bwMode="auto">
          <a:xfrm>
            <a:off x="6162675" y="4113213"/>
            <a:ext cx="6191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Processes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7444" name="Freeform 83"/>
          <p:cNvSpPr>
            <a:spLocks noEditPoints="1"/>
          </p:cNvSpPr>
          <p:nvPr/>
        </p:nvSpPr>
        <p:spPr bwMode="auto">
          <a:xfrm>
            <a:off x="3506788" y="4049713"/>
            <a:ext cx="254000" cy="57150"/>
          </a:xfrm>
          <a:custGeom>
            <a:avLst/>
            <a:gdLst>
              <a:gd name="T0" fmla="*/ 2147483647 w 160"/>
              <a:gd name="T1" fmla="*/ 2147483647 h 48"/>
              <a:gd name="T2" fmla="*/ 2147483647 w 160"/>
              <a:gd name="T3" fmla="*/ 2147483647 h 48"/>
              <a:gd name="T4" fmla="*/ 2147483647 w 160"/>
              <a:gd name="T5" fmla="*/ 2147483647 h 48"/>
              <a:gd name="T6" fmla="*/ 2147483647 w 160"/>
              <a:gd name="T7" fmla="*/ 2147483647 h 48"/>
              <a:gd name="T8" fmla="*/ 2147483647 w 160"/>
              <a:gd name="T9" fmla="*/ 2147483647 h 48"/>
              <a:gd name="T10" fmla="*/ 2147483647 w 160"/>
              <a:gd name="T11" fmla="*/ 2147483647 h 48"/>
              <a:gd name="T12" fmla="*/ 0 w 160"/>
              <a:gd name="T13" fmla="*/ 2147483647 h 48"/>
              <a:gd name="T14" fmla="*/ 2147483647 w 160"/>
              <a:gd name="T15" fmla="*/ 0 h 48"/>
              <a:gd name="T16" fmla="*/ 2147483647 w 160"/>
              <a:gd name="T17" fmla="*/ 2147483647 h 48"/>
              <a:gd name="T18" fmla="*/ 2147483647 w 160"/>
              <a:gd name="T19" fmla="*/ 0 h 48"/>
              <a:gd name="T20" fmla="*/ 2147483647 w 160"/>
              <a:gd name="T21" fmla="*/ 2147483647 h 48"/>
              <a:gd name="T22" fmla="*/ 2147483647 w 160"/>
              <a:gd name="T23" fmla="*/ 2147483647 h 48"/>
              <a:gd name="T24" fmla="*/ 2147483647 w 160"/>
              <a:gd name="T25" fmla="*/ 0 h 4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60"/>
              <a:gd name="T40" fmla="*/ 0 h 48"/>
              <a:gd name="T41" fmla="*/ 160 w 160"/>
              <a:gd name="T42" fmla="*/ 48 h 4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60" h="48">
                <a:moveTo>
                  <a:pt x="40" y="16"/>
                </a:moveTo>
                <a:lnTo>
                  <a:pt x="120" y="16"/>
                </a:lnTo>
                <a:lnTo>
                  <a:pt x="120" y="32"/>
                </a:lnTo>
                <a:lnTo>
                  <a:pt x="40" y="32"/>
                </a:lnTo>
                <a:lnTo>
                  <a:pt x="40" y="16"/>
                </a:lnTo>
                <a:close/>
                <a:moveTo>
                  <a:pt x="48" y="48"/>
                </a:moveTo>
                <a:lnTo>
                  <a:pt x="0" y="24"/>
                </a:lnTo>
                <a:lnTo>
                  <a:pt x="48" y="0"/>
                </a:lnTo>
                <a:lnTo>
                  <a:pt x="48" y="48"/>
                </a:lnTo>
                <a:close/>
                <a:moveTo>
                  <a:pt x="112" y="0"/>
                </a:moveTo>
                <a:lnTo>
                  <a:pt x="160" y="24"/>
                </a:lnTo>
                <a:lnTo>
                  <a:pt x="112" y="48"/>
                </a:lnTo>
                <a:lnTo>
                  <a:pt x="112" y="0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45" name="Freeform 84"/>
          <p:cNvSpPr>
            <a:spLocks noEditPoints="1"/>
          </p:cNvSpPr>
          <p:nvPr/>
        </p:nvSpPr>
        <p:spPr bwMode="auto">
          <a:xfrm>
            <a:off x="5411788" y="4049713"/>
            <a:ext cx="252412" cy="57150"/>
          </a:xfrm>
          <a:custGeom>
            <a:avLst/>
            <a:gdLst>
              <a:gd name="T0" fmla="*/ 2147483647 w 159"/>
              <a:gd name="T1" fmla="*/ 2147483647 h 48"/>
              <a:gd name="T2" fmla="*/ 2147483647 w 159"/>
              <a:gd name="T3" fmla="*/ 2147483647 h 48"/>
              <a:gd name="T4" fmla="*/ 2147483647 w 159"/>
              <a:gd name="T5" fmla="*/ 2147483647 h 48"/>
              <a:gd name="T6" fmla="*/ 2147483647 w 159"/>
              <a:gd name="T7" fmla="*/ 2147483647 h 48"/>
              <a:gd name="T8" fmla="*/ 2147483647 w 159"/>
              <a:gd name="T9" fmla="*/ 2147483647 h 48"/>
              <a:gd name="T10" fmla="*/ 2147483647 w 159"/>
              <a:gd name="T11" fmla="*/ 2147483647 h 48"/>
              <a:gd name="T12" fmla="*/ 0 w 159"/>
              <a:gd name="T13" fmla="*/ 2147483647 h 48"/>
              <a:gd name="T14" fmla="*/ 2147483647 w 159"/>
              <a:gd name="T15" fmla="*/ 0 h 48"/>
              <a:gd name="T16" fmla="*/ 2147483647 w 159"/>
              <a:gd name="T17" fmla="*/ 2147483647 h 48"/>
              <a:gd name="T18" fmla="*/ 2147483647 w 159"/>
              <a:gd name="T19" fmla="*/ 0 h 48"/>
              <a:gd name="T20" fmla="*/ 2147483647 w 159"/>
              <a:gd name="T21" fmla="*/ 2147483647 h 48"/>
              <a:gd name="T22" fmla="*/ 2147483647 w 159"/>
              <a:gd name="T23" fmla="*/ 2147483647 h 48"/>
              <a:gd name="T24" fmla="*/ 2147483647 w 159"/>
              <a:gd name="T25" fmla="*/ 0 h 4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59"/>
              <a:gd name="T40" fmla="*/ 0 h 48"/>
              <a:gd name="T41" fmla="*/ 159 w 159"/>
              <a:gd name="T42" fmla="*/ 48 h 4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59" h="48">
                <a:moveTo>
                  <a:pt x="39" y="16"/>
                </a:moveTo>
                <a:lnTo>
                  <a:pt x="120" y="16"/>
                </a:lnTo>
                <a:lnTo>
                  <a:pt x="120" y="32"/>
                </a:lnTo>
                <a:lnTo>
                  <a:pt x="39" y="32"/>
                </a:lnTo>
                <a:lnTo>
                  <a:pt x="39" y="16"/>
                </a:lnTo>
                <a:close/>
                <a:moveTo>
                  <a:pt x="47" y="48"/>
                </a:moveTo>
                <a:lnTo>
                  <a:pt x="0" y="24"/>
                </a:lnTo>
                <a:lnTo>
                  <a:pt x="47" y="0"/>
                </a:lnTo>
                <a:lnTo>
                  <a:pt x="47" y="48"/>
                </a:lnTo>
                <a:close/>
                <a:moveTo>
                  <a:pt x="112" y="0"/>
                </a:moveTo>
                <a:lnTo>
                  <a:pt x="159" y="24"/>
                </a:lnTo>
                <a:lnTo>
                  <a:pt x="112" y="48"/>
                </a:lnTo>
                <a:lnTo>
                  <a:pt x="112" y="0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46" name="Freeform 74"/>
          <p:cNvSpPr>
            <a:spLocks noEditPoints="1"/>
          </p:cNvSpPr>
          <p:nvPr/>
        </p:nvSpPr>
        <p:spPr bwMode="auto">
          <a:xfrm>
            <a:off x="4533900" y="3600450"/>
            <a:ext cx="74613" cy="207963"/>
          </a:xfrm>
          <a:custGeom>
            <a:avLst/>
            <a:gdLst>
              <a:gd name="T0" fmla="*/ 2147483647 w 47"/>
              <a:gd name="T1" fmla="*/ 0 h 170"/>
              <a:gd name="T2" fmla="*/ 2147483647 w 47"/>
              <a:gd name="T3" fmla="*/ 2147483647 h 170"/>
              <a:gd name="T4" fmla="*/ 2147483647 w 47"/>
              <a:gd name="T5" fmla="*/ 2147483647 h 170"/>
              <a:gd name="T6" fmla="*/ 2147483647 w 47"/>
              <a:gd name="T7" fmla="*/ 0 h 170"/>
              <a:gd name="T8" fmla="*/ 2147483647 w 47"/>
              <a:gd name="T9" fmla="*/ 0 h 170"/>
              <a:gd name="T10" fmla="*/ 2147483647 w 47"/>
              <a:gd name="T11" fmla="*/ 2147483647 h 170"/>
              <a:gd name="T12" fmla="*/ 2147483647 w 47"/>
              <a:gd name="T13" fmla="*/ 2147483647 h 170"/>
              <a:gd name="T14" fmla="*/ 0 w 47"/>
              <a:gd name="T15" fmla="*/ 2147483647 h 170"/>
              <a:gd name="T16" fmla="*/ 2147483647 w 47"/>
              <a:gd name="T17" fmla="*/ 2147483647 h 17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"/>
              <a:gd name="T28" fmla="*/ 0 h 170"/>
              <a:gd name="T29" fmla="*/ 47 w 47"/>
              <a:gd name="T30" fmla="*/ 170 h 17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" h="170">
                <a:moveTo>
                  <a:pt x="31" y="0"/>
                </a:moveTo>
                <a:lnTo>
                  <a:pt x="31" y="130"/>
                </a:lnTo>
                <a:lnTo>
                  <a:pt x="16" y="130"/>
                </a:lnTo>
                <a:lnTo>
                  <a:pt x="16" y="0"/>
                </a:lnTo>
                <a:lnTo>
                  <a:pt x="31" y="0"/>
                </a:lnTo>
                <a:close/>
                <a:moveTo>
                  <a:pt x="47" y="122"/>
                </a:moveTo>
                <a:lnTo>
                  <a:pt x="24" y="170"/>
                </a:lnTo>
                <a:lnTo>
                  <a:pt x="0" y="122"/>
                </a:lnTo>
                <a:lnTo>
                  <a:pt x="47" y="12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47" name="Rectangle 86"/>
          <p:cNvSpPr>
            <a:spLocks noChangeArrowheads="1"/>
          </p:cNvSpPr>
          <p:nvPr/>
        </p:nvSpPr>
        <p:spPr bwMode="auto">
          <a:xfrm>
            <a:off x="1166813" y="304800"/>
            <a:ext cx="64627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3200">
                <a:solidFill>
                  <a:schemeClr val="tx2"/>
                </a:solidFill>
                <a:latin typeface="Calibri" pitchFamily="34" charset="0"/>
              </a:rPr>
              <a:t>Glowinkowski</a:t>
            </a:r>
            <a:r>
              <a:rPr lang="en-GB" sz="3200" baseline="30000">
                <a:solidFill>
                  <a:schemeClr val="tx2"/>
                </a:solidFill>
                <a:latin typeface="Calibri" pitchFamily="34" charset="0"/>
              </a:rPr>
              <a:t>™</a:t>
            </a:r>
            <a:r>
              <a:rPr lang="en-GB" sz="3200">
                <a:solidFill>
                  <a:schemeClr val="tx2"/>
                </a:solidFill>
                <a:latin typeface="Calibri" pitchFamily="34" charset="0"/>
              </a:rPr>
              <a:t> Integrated Framework</a:t>
            </a:r>
            <a:endParaRPr lang="en-US" sz="3200">
              <a:solidFill>
                <a:schemeClr val="tx2"/>
              </a:solidFill>
              <a:latin typeface="Calibri" pitchFamily="34" charset="0"/>
            </a:endParaRPr>
          </a:p>
        </p:txBody>
      </p:sp>
      <p:grpSp>
        <p:nvGrpSpPr>
          <p:cNvPr id="10" name="Group 30"/>
          <p:cNvGrpSpPr>
            <a:grpSpLocks/>
          </p:cNvGrpSpPr>
          <p:nvPr/>
        </p:nvGrpSpPr>
        <p:grpSpPr bwMode="auto">
          <a:xfrm>
            <a:off x="3765550" y="4633913"/>
            <a:ext cx="1611313" cy="566737"/>
            <a:chOff x="2370" y="3004"/>
            <a:chExt cx="1015" cy="465"/>
          </a:xfrm>
          <a:solidFill>
            <a:schemeClr val="accent1">
              <a:lumMod val="75000"/>
            </a:schemeClr>
          </a:solidFill>
        </p:grpSpPr>
        <p:sp>
          <p:nvSpPr>
            <p:cNvPr id="26686" name="Rectangle 31"/>
            <p:cNvSpPr>
              <a:spLocks noChangeArrowheads="1"/>
            </p:cNvSpPr>
            <p:nvPr/>
          </p:nvSpPr>
          <p:spPr bwMode="auto">
            <a:xfrm>
              <a:off x="2370" y="3004"/>
              <a:ext cx="1015" cy="4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87" name="Rectangle 32"/>
            <p:cNvSpPr>
              <a:spLocks noChangeArrowheads="1"/>
            </p:cNvSpPr>
            <p:nvPr/>
          </p:nvSpPr>
          <p:spPr bwMode="auto">
            <a:xfrm>
              <a:off x="2370" y="3004"/>
              <a:ext cx="1015" cy="465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7449" name="Rectangle 64"/>
          <p:cNvSpPr>
            <a:spLocks noChangeArrowheads="1"/>
          </p:cNvSpPr>
          <p:nvPr/>
        </p:nvSpPr>
        <p:spPr bwMode="auto">
          <a:xfrm>
            <a:off x="4367213" y="4824413"/>
            <a:ext cx="48577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Climate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7450" name="Freeform 75"/>
          <p:cNvSpPr>
            <a:spLocks noEditPoints="1"/>
          </p:cNvSpPr>
          <p:nvPr/>
        </p:nvSpPr>
        <p:spPr bwMode="auto">
          <a:xfrm>
            <a:off x="4533900" y="4375150"/>
            <a:ext cx="74613" cy="258763"/>
          </a:xfrm>
          <a:custGeom>
            <a:avLst/>
            <a:gdLst>
              <a:gd name="T0" fmla="*/ 2147483647 w 47"/>
              <a:gd name="T1" fmla="*/ 0 h 212"/>
              <a:gd name="T2" fmla="*/ 2147483647 w 47"/>
              <a:gd name="T3" fmla="*/ 2147483647 h 212"/>
              <a:gd name="T4" fmla="*/ 2147483647 w 47"/>
              <a:gd name="T5" fmla="*/ 2147483647 h 212"/>
              <a:gd name="T6" fmla="*/ 2147483647 w 47"/>
              <a:gd name="T7" fmla="*/ 0 h 212"/>
              <a:gd name="T8" fmla="*/ 2147483647 w 47"/>
              <a:gd name="T9" fmla="*/ 0 h 212"/>
              <a:gd name="T10" fmla="*/ 2147483647 w 47"/>
              <a:gd name="T11" fmla="*/ 2147483647 h 212"/>
              <a:gd name="T12" fmla="*/ 2147483647 w 47"/>
              <a:gd name="T13" fmla="*/ 2147483647 h 212"/>
              <a:gd name="T14" fmla="*/ 0 w 47"/>
              <a:gd name="T15" fmla="*/ 2147483647 h 212"/>
              <a:gd name="T16" fmla="*/ 2147483647 w 47"/>
              <a:gd name="T17" fmla="*/ 2147483647 h 2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"/>
              <a:gd name="T28" fmla="*/ 0 h 212"/>
              <a:gd name="T29" fmla="*/ 47 w 47"/>
              <a:gd name="T30" fmla="*/ 212 h 21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" h="212">
                <a:moveTo>
                  <a:pt x="31" y="0"/>
                </a:moveTo>
                <a:lnTo>
                  <a:pt x="31" y="172"/>
                </a:lnTo>
                <a:lnTo>
                  <a:pt x="16" y="172"/>
                </a:lnTo>
                <a:lnTo>
                  <a:pt x="16" y="0"/>
                </a:lnTo>
                <a:lnTo>
                  <a:pt x="31" y="0"/>
                </a:lnTo>
                <a:close/>
                <a:moveTo>
                  <a:pt x="47" y="164"/>
                </a:moveTo>
                <a:lnTo>
                  <a:pt x="24" y="212"/>
                </a:lnTo>
                <a:lnTo>
                  <a:pt x="0" y="164"/>
                </a:lnTo>
                <a:lnTo>
                  <a:pt x="47" y="164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51" name="Freeform 76"/>
          <p:cNvSpPr>
            <a:spLocks noEditPoints="1"/>
          </p:cNvSpPr>
          <p:nvPr/>
        </p:nvSpPr>
        <p:spPr bwMode="auto">
          <a:xfrm>
            <a:off x="2682875" y="4367213"/>
            <a:ext cx="947738" cy="523875"/>
          </a:xfrm>
          <a:custGeom>
            <a:avLst/>
            <a:gdLst>
              <a:gd name="T0" fmla="*/ 2147483647 w 597"/>
              <a:gd name="T1" fmla="*/ 0 h 430"/>
              <a:gd name="T2" fmla="*/ 2147483647 w 597"/>
              <a:gd name="T3" fmla="*/ 2147483647 h 430"/>
              <a:gd name="T4" fmla="*/ 2147483647 w 597"/>
              <a:gd name="T5" fmla="*/ 2147483647 h 430"/>
              <a:gd name="T6" fmla="*/ 0 w 597"/>
              <a:gd name="T7" fmla="*/ 2147483647 h 430"/>
              <a:gd name="T8" fmla="*/ 2147483647 w 597"/>
              <a:gd name="T9" fmla="*/ 0 h 430"/>
              <a:gd name="T10" fmla="*/ 2147483647 w 597"/>
              <a:gd name="T11" fmla="*/ 2147483647 h 430"/>
              <a:gd name="T12" fmla="*/ 2147483647 w 597"/>
              <a:gd name="T13" fmla="*/ 2147483647 h 430"/>
              <a:gd name="T14" fmla="*/ 2147483647 w 597"/>
              <a:gd name="T15" fmla="*/ 2147483647 h 430"/>
              <a:gd name="T16" fmla="*/ 2147483647 w 597"/>
              <a:gd name="T17" fmla="*/ 2147483647 h 4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97"/>
              <a:gd name="T28" fmla="*/ 0 h 430"/>
              <a:gd name="T29" fmla="*/ 597 w 597"/>
              <a:gd name="T30" fmla="*/ 430 h 43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97" h="430">
                <a:moveTo>
                  <a:pt x="10" y="0"/>
                </a:moveTo>
                <a:lnTo>
                  <a:pt x="570" y="400"/>
                </a:lnTo>
                <a:lnTo>
                  <a:pt x="561" y="413"/>
                </a:lnTo>
                <a:lnTo>
                  <a:pt x="0" y="13"/>
                </a:lnTo>
                <a:lnTo>
                  <a:pt x="10" y="0"/>
                </a:lnTo>
                <a:close/>
                <a:moveTo>
                  <a:pt x="572" y="383"/>
                </a:moveTo>
                <a:lnTo>
                  <a:pt x="597" y="430"/>
                </a:lnTo>
                <a:lnTo>
                  <a:pt x="545" y="421"/>
                </a:lnTo>
                <a:lnTo>
                  <a:pt x="572" y="383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52" name="Freeform 77"/>
          <p:cNvSpPr>
            <a:spLocks noEditPoints="1"/>
          </p:cNvSpPr>
          <p:nvPr/>
        </p:nvSpPr>
        <p:spPr bwMode="auto">
          <a:xfrm>
            <a:off x="5511800" y="4367213"/>
            <a:ext cx="947738" cy="523875"/>
          </a:xfrm>
          <a:custGeom>
            <a:avLst/>
            <a:gdLst>
              <a:gd name="T0" fmla="*/ 2147483647 w 597"/>
              <a:gd name="T1" fmla="*/ 2147483647 h 430"/>
              <a:gd name="T2" fmla="*/ 2147483647 w 597"/>
              <a:gd name="T3" fmla="*/ 2147483647 h 430"/>
              <a:gd name="T4" fmla="*/ 2147483647 w 597"/>
              <a:gd name="T5" fmla="*/ 2147483647 h 430"/>
              <a:gd name="T6" fmla="*/ 2147483647 w 597"/>
              <a:gd name="T7" fmla="*/ 0 h 430"/>
              <a:gd name="T8" fmla="*/ 2147483647 w 597"/>
              <a:gd name="T9" fmla="*/ 2147483647 h 430"/>
              <a:gd name="T10" fmla="*/ 2147483647 w 597"/>
              <a:gd name="T11" fmla="*/ 2147483647 h 430"/>
              <a:gd name="T12" fmla="*/ 0 w 597"/>
              <a:gd name="T13" fmla="*/ 2147483647 h 430"/>
              <a:gd name="T14" fmla="*/ 2147483647 w 597"/>
              <a:gd name="T15" fmla="*/ 2147483647 h 430"/>
              <a:gd name="T16" fmla="*/ 2147483647 w 597"/>
              <a:gd name="T17" fmla="*/ 2147483647 h 4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97"/>
              <a:gd name="T28" fmla="*/ 0 h 430"/>
              <a:gd name="T29" fmla="*/ 597 w 597"/>
              <a:gd name="T30" fmla="*/ 430 h 43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97" h="430">
                <a:moveTo>
                  <a:pt x="597" y="13"/>
                </a:moveTo>
                <a:lnTo>
                  <a:pt x="37" y="413"/>
                </a:lnTo>
                <a:lnTo>
                  <a:pt x="28" y="400"/>
                </a:lnTo>
                <a:lnTo>
                  <a:pt x="588" y="0"/>
                </a:lnTo>
                <a:lnTo>
                  <a:pt x="597" y="13"/>
                </a:lnTo>
                <a:close/>
                <a:moveTo>
                  <a:pt x="53" y="421"/>
                </a:moveTo>
                <a:lnTo>
                  <a:pt x="0" y="430"/>
                </a:lnTo>
                <a:lnTo>
                  <a:pt x="25" y="383"/>
                </a:lnTo>
                <a:lnTo>
                  <a:pt x="53" y="421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746500" y="1309688"/>
            <a:ext cx="1611313" cy="568325"/>
            <a:chOff x="2358" y="278"/>
            <a:chExt cx="1015" cy="46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702" name="Rectangle 7"/>
            <p:cNvSpPr>
              <a:spLocks noChangeArrowheads="1"/>
            </p:cNvSpPr>
            <p:nvPr/>
          </p:nvSpPr>
          <p:spPr bwMode="auto">
            <a:xfrm>
              <a:off x="2358" y="278"/>
              <a:ext cx="1015" cy="4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703" name="Rectangle 8"/>
            <p:cNvSpPr>
              <a:spLocks noChangeArrowheads="1"/>
            </p:cNvSpPr>
            <p:nvPr/>
          </p:nvSpPr>
          <p:spPr bwMode="auto">
            <a:xfrm>
              <a:off x="2358" y="278"/>
              <a:ext cx="1015" cy="466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9459" name="Rectangle 42"/>
          <p:cNvSpPr>
            <a:spLocks noChangeArrowheads="1"/>
          </p:cNvSpPr>
          <p:nvPr/>
        </p:nvSpPr>
        <p:spPr bwMode="auto">
          <a:xfrm>
            <a:off x="4264025" y="1395413"/>
            <a:ext cx="6937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Strategic 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9460" name="Rectangle 43"/>
          <p:cNvSpPr>
            <a:spLocks noChangeArrowheads="1"/>
          </p:cNvSpPr>
          <p:nvPr/>
        </p:nvSpPr>
        <p:spPr bwMode="auto">
          <a:xfrm>
            <a:off x="4197350" y="1611313"/>
            <a:ext cx="7699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Objectives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9461" name="Freeform 70"/>
          <p:cNvSpPr>
            <a:spLocks noEditPoints="1"/>
          </p:cNvSpPr>
          <p:nvPr/>
        </p:nvSpPr>
        <p:spPr bwMode="auto">
          <a:xfrm>
            <a:off x="2652713" y="1973263"/>
            <a:ext cx="3833812" cy="184150"/>
          </a:xfrm>
          <a:custGeom>
            <a:avLst/>
            <a:gdLst>
              <a:gd name="T0" fmla="*/ 2147483647 w 7611"/>
              <a:gd name="T1" fmla="*/ 2147483647 h 475"/>
              <a:gd name="T2" fmla="*/ 2147483647 w 7611"/>
              <a:gd name="T3" fmla="*/ 2147483647 h 475"/>
              <a:gd name="T4" fmla="*/ 2147483647 w 7611"/>
              <a:gd name="T5" fmla="*/ 0 h 475"/>
              <a:gd name="T6" fmla="*/ 2147483647 w 7611"/>
              <a:gd name="T7" fmla="*/ 0 h 475"/>
              <a:gd name="T8" fmla="*/ 2147483647 w 7611"/>
              <a:gd name="T9" fmla="*/ 2147483647 h 475"/>
              <a:gd name="T10" fmla="*/ 2147483647 w 7611"/>
              <a:gd name="T11" fmla="*/ 2147483647 h 475"/>
              <a:gd name="T12" fmla="*/ 2147483647 w 7611"/>
              <a:gd name="T13" fmla="*/ 2147483647 h 475"/>
              <a:gd name="T14" fmla="*/ 2147483647 w 7611"/>
              <a:gd name="T15" fmla="*/ 2147483647 h 475"/>
              <a:gd name="T16" fmla="*/ 2147483647 w 7611"/>
              <a:gd name="T17" fmla="*/ 2147483647 h 475"/>
              <a:gd name="T18" fmla="*/ 2147483647 w 7611"/>
              <a:gd name="T19" fmla="*/ 2147483647 h 475"/>
              <a:gd name="T20" fmla="*/ 2147483647 w 7611"/>
              <a:gd name="T21" fmla="*/ 2147483647 h 475"/>
              <a:gd name="T22" fmla="*/ 2147483647 w 7611"/>
              <a:gd name="T23" fmla="*/ 2147483647 h 475"/>
              <a:gd name="T24" fmla="*/ 2147483647 w 7611"/>
              <a:gd name="T25" fmla="*/ 2147483647 h 475"/>
              <a:gd name="T26" fmla="*/ 2147483647 w 7611"/>
              <a:gd name="T27" fmla="*/ 2147483647 h 475"/>
              <a:gd name="T28" fmla="*/ 2147483647 w 7611"/>
              <a:gd name="T29" fmla="*/ 2147483647 h 475"/>
              <a:gd name="T30" fmla="*/ 0 w 7611"/>
              <a:gd name="T31" fmla="*/ 2147483647 h 475"/>
              <a:gd name="T32" fmla="*/ 2147483647 w 7611"/>
              <a:gd name="T33" fmla="*/ 2147483647 h 475"/>
              <a:gd name="T34" fmla="*/ 2147483647 w 7611"/>
              <a:gd name="T35" fmla="*/ 2147483647 h 475"/>
              <a:gd name="T36" fmla="*/ 2147483647 w 7611"/>
              <a:gd name="T37" fmla="*/ 2147483647 h 475"/>
              <a:gd name="T38" fmla="*/ 2147483647 w 7611"/>
              <a:gd name="T39" fmla="*/ 2147483647 h 475"/>
              <a:gd name="T40" fmla="*/ 2147483647 w 7611"/>
              <a:gd name="T41" fmla="*/ 2147483647 h 47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7611"/>
              <a:gd name="T64" fmla="*/ 0 h 475"/>
              <a:gd name="T65" fmla="*/ 7611 w 7611"/>
              <a:gd name="T66" fmla="*/ 475 h 47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7611" h="475">
                <a:moveTo>
                  <a:pt x="50" y="350"/>
                </a:moveTo>
                <a:lnTo>
                  <a:pt x="50" y="25"/>
                </a:lnTo>
                <a:cubicBezTo>
                  <a:pt x="50" y="11"/>
                  <a:pt x="61" y="0"/>
                  <a:pt x="75" y="0"/>
                </a:cubicBezTo>
                <a:lnTo>
                  <a:pt x="7525" y="0"/>
                </a:lnTo>
                <a:cubicBezTo>
                  <a:pt x="7539" y="0"/>
                  <a:pt x="7550" y="11"/>
                  <a:pt x="7550" y="24"/>
                </a:cubicBezTo>
                <a:lnTo>
                  <a:pt x="7562" y="349"/>
                </a:lnTo>
                <a:lnTo>
                  <a:pt x="7512" y="351"/>
                </a:lnTo>
                <a:lnTo>
                  <a:pt x="7500" y="26"/>
                </a:lnTo>
                <a:lnTo>
                  <a:pt x="7525" y="50"/>
                </a:lnTo>
                <a:lnTo>
                  <a:pt x="75" y="50"/>
                </a:lnTo>
                <a:lnTo>
                  <a:pt x="100" y="25"/>
                </a:lnTo>
                <a:lnTo>
                  <a:pt x="100" y="350"/>
                </a:lnTo>
                <a:lnTo>
                  <a:pt x="50" y="350"/>
                </a:lnTo>
                <a:close/>
                <a:moveTo>
                  <a:pt x="150" y="325"/>
                </a:moveTo>
                <a:lnTo>
                  <a:pt x="75" y="475"/>
                </a:lnTo>
                <a:lnTo>
                  <a:pt x="0" y="325"/>
                </a:lnTo>
                <a:lnTo>
                  <a:pt x="150" y="325"/>
                </a:lnTo>
                <a:close/>
                <a:moveTo>
                  <a:pt x="7611" y="322"/>
                </a:moveTo>
                <a:lnTo>
                  <a:pt x="7542" y="475"/>
                </a:lnTo>
                <a:lnTo>
                  <a:pt x="7461" y="328"/>
                </a:lnTo>
                <a:lnTo>
                  <a:pt x="7611" y="32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1863726" y="2157413"/>
            <a:ext cx="1746250" cy="636587"/>
            <a:chOff x="1143" y="973"/>
            <a:chExt cx="1100" cy="52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682" name="Rectangle 37"/>
            <p:cNvSpPr>
              <a:spLocks noChangeArrowheads="1"/>
            </p:cNvSpPr>
            <p:nvPr/>
          </p:nvSpPr>
          <p:spPr bwMode="auto">
            <a:xfrm>
              <a:off x="1143" y="973"/>
              <a:ext cx="1100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83" name="Rectangle 38"/>
            <p:cNvSpPr>
              <a:spLocks noChangeArrowheads="1"/>
            </p:cNvSpPr>
            <p:nvPr/>
          </p:nvSpPr>
          <p:spPr bwMode="auto">
            <a:xfrm>
              <a:off x="1143" y="973"/>
              <a:ext cx="1100" cy="523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9463" name="Rectangle 39"/>
          <p:cNvSpPr>
            <a:spLocks noChangeArrowheads="1"/>
          </p:cNvSpPr>
          <p:nvPr/>
        </p:nvSpPr>
        <p:spPr bwMode="auto">
          <a:xfrm>
            <a:off x="2551113" y="2193925"/>
            <a:ext cx="4397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Critical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9464" name="Rectangle 40"/>
          <p:cNvSpPr>
            <a:spLocks noChangeArrowheads="1"/>
          </p:cNvSpPr>
          <p:nvPr/>
        </p:nvSpPr>
        <p:spPr bwMode="auto">
          <a:xfrm>
            <a:off x="2524125" y="2409825"/>
            <a:ext cx="4778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Success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9465" name="Rectangle 41"/>
          <p:cNvSpPr>
            <a:spLocks noChangeArrowheads="1"/>
          </p:cNvSpPr>
          <p:nvPr/>
        </p:nvSpPr>
        <p:spPr bwMode="auto">
          <a:xfrm>
            <a:off x="2541588" y="2625725"/>
            <a:ext cx="4572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Factors</a:t>
            </a:r>
            <a:endParaRPr lang="en-US" sz="3200">
              <a:latin typeface="Calibri" pitchFamily="34" charset="0"/>
            </a:endParaRPr>
          </a:p>
        </p:txBody>
      </p: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5610225" y="2157413"/>
            <a:ext cx="1746250" cy="636587"/>
            <a:chOff x="3512" y="973"/>
            <a:chExt cx="1100" cy="52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680" name="Rectangle 45"/>
            <p:cNvSpPr>
              <a:spLocks noChangeArrowheads="1"/>
            </p:cNvSpPr>
            <p:nvPr/>
          </p:nvSpPr>
          <p:spPr bwMode="auto">
            <a:xfrm>
              <a:off x="3512" y="973"/>
              <a:ext cx="1100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81" name="Rectangle 46"/>
            <p:cNvSpPr>
              <a:spLocks noChangeArrowheads="1"/>
            </p:cNvSpPr>
            <p:nvPr/>
          </p:nvSpPr>
          <p:spPr bwMode="auto">
            <a:xfrm>
              <a:off x="3512" y="973"/>
              <a:ext cx="1100" cy="523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9467" name="Rectangle 47"/>
          <p:cNvSpPr>
            <a:spLocks noChangeArrowheads="1"/>
          </p:cNvSpPr>
          <p:nvPr/>
        </p:nvSpPr>
        <p:spPr bwMode="auto">
          <a:xfrm>
            <a:off x="6294438" y="2193925"/>
            <a:ext cx="4397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Critical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9468" name="Rectangle 48"/>
          <p:cNvSpPr>
            <a:spLocks noChangeArrowheads="1"/>
          </p:cNvSpPr>
          <p:nvPr/>
        </p:nvSpPr>
        <p:spPr bwMode="auto">
          <a:xfrm>
            <a:off x="6273800" y="2409825"/>
            <a:ext cx="4778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Success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9469" name="Rectangle 49"/>
          <p:cNvSpPr>
            <a:spLocks noChangeArrowheads="1"/>
          </p:cNvSpPr>
          <p:nvPr/>
        </p:nvSpPr>
        <p:spPr bwMode="auto">
          <a:xfrm>
            <a:off x="6205538" y="2625725"/>
            <a:ext cx="5492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Factors</a:t>
            </a:r>
            <a:endParaRPr lang="en-US" sz="3200">
              <a:latin typeface="Calibri" pitchFamily="34" charset="0"/>
            </a:endParaRPr>
          </a:p>
        </p:txBody>
      </p:sp>
      <p:grpSp>
        <p:nvGrpSpPr>
          <p:cNvPr id="5" name="Group 50"/>
          <p:cNvGrpSpPr>
            <a:grpSpLocks/>
          </p:cNvGrpSpPr>
          <p:nvPr/>
        </p:nvGrpSpPr>
        <p:grpSpPr bwMode="auto">
          <a:xfrm>
            <a:off x="3730625" y="2157413"/>
            <a:ext cx="1746250" cy="636587"/>
            <a:chOff x="2328" y="973"/>
            <a:chExt cx="1100" cy="52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678" name="Rectangle 51"/>
            <p:cNvSpPr>
              <a:spLocks noChangeArrowheads="1"/>
            </p:cNvSpPr>
            <p:nvPr/>
          </p:nvSpPr>
          <p:spPr bwMode="auto">
            <a:xfrm>
              <a:off x="2328" y="973"/>
              <a:ext cx="1100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79" name="Rectangle 52"/>
            <p:cNvSpPr>
              <a:spLocks noChangeArrowheads="1"/>
            </p:cNvSpPr>
            <p:nvPr/>
          </p:nvSpPr>
          <p:spPr bwMode="auto">
            <a:xfrm>
              <a:off x="2328" y="973"/>
              <a:ext cx="1100" cy="523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9471" name="Rectangle 53"/>
          <p:cNvSpPr>
            <a:spLocks noChangeArrowheads="1"/>
          </p:cNvSpPr>
          <p:nvPr/>
        </p:nvSpPr>
        <p:spPr bwMode="auto">
          <a:xfrm>
            <a:off x="4430713" y="2193925"/>
            <a:ext cx="4397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Critical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9472" name="Rectangle 54"/>
          <p:cNvSpPr>
            <a:spLocks noChangeArrowheads="1"/>
          </p:cNvSpPr>
          <p:nvPr/>
        </p:nvSpPr>
        <p:spPr bwMode="auto">
          <a:xfrm>
            <a:off x="4395788" y="2409825"/>
            <a:ext cx="4778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Success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9473" name="Rectangle 55"/>
          <p:cNvSpPr>
            <a:spLocks noChangeArrowheads="1"/>
          </p:cNvSpPr>
          <p:nvPr/>
        </p:nvSpPr>
        <p:spPr bwMode="auto">
          <a:xfrm>
            <a:off x="4405313" y="2625725"/>
            <a:ext cx="4572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Factors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9474" name="Freeform 70"/>
          <p:cNvSpPr>
            <a:spLocks noEditPoints="1"/>
          </p:cNvSpPr>
          <p:nvPr/>
        </p:nvSpPr>
        <p:spPr bwMode="auto">
          <a:xfrm>
            <a:off x="2684463" y="1973263"/>
            <a:ext cx="3833812" cy="184150"/>
          </a:xfrm>
          <a:custGeom>
            <a:avLst/>
            <a:gdLst>
              <a:gd name="T0" fmla="*/ 2147483647 w 7611"/>
              <a:gd name="T1" fmla="*/ 2147483647 h 475"/>
              <a:gd name="T2" fmla="*/ 2147483647 w 7611"/>
              <a:gd name="T3" fmla="*/ 2147483647 h 475"/>
              <a:gd name="T4" fmla="*/ 2147483647 w 7611"/>
              <a:gd name="T5" fmla="*/ 0 h 475"/>
              <a:gd name="T6" fmla="*/ 2147483647 w 7611"/>
              <a:gd name="T7" fmla="*/ 0 h 475"/>
              <a:gd name="T8" fmla="*/ 2147483647 w 7611"/>
              <a:gd name="T9" fmla="*/ 2147483647 h 475"/>
              <a:gd name="T10" fmla="*/ 2147483647 w 7611"/>
              <a:gd name="T11" fmla="*/ 2147483647 h 475"/>
              <a:gd name="T12" fmla="*/ 2147483647 w 7611"/>
              <a:gd name="T13" fmla="*/ 2147483647 h 475"/>
              <a:gd name="T14" fmla="*/ 2147483647 w 7611"/>
              <a:gd name="T15" fmla="*/ 2147483647 h 475"/>
              <a:gd name="T16" fmla="*/ 2147483647 w 7611"/>
              <a:gd name="T17" fmla="*/ 2147483647 h 475"/>
              <a:gd name="T18" fmla="*/ 2147483647 w 7611"/>
              <a:gd name="T19" fmla="*/ 2147483647 h 475"/>
              <a:gd name="T20" fmla="*/ 2147483647 w 7611"/>
              <a:gd name="T21" fmla="*/ 2147483647 h 475"/>
              <a:gd name="T22" fmla="*/ 2147483647 w 7611"/>
              <a:gd name="T23" fmla="*/ 2147483647 h 475"/>
              <a:gd name="T24" fmla="*/ 2147483647 w 7611"/>
              <a:gd name="T25" fmla="*/ 2147483647 h 475"/>
              <a:gd name="T26" fmla="*/ 2147483647 w 7611"/>
              <a:gd name="T27" fmla="*/ 2147483647 h 475"/>
              <a:gd name="T28" fmla="*/ 2147483647 w 7611"/>
              <a:gd name="T29" fmla="*/ 2147483647 h 475"/>
              <a:gd name="T30" fmla="*/ 0 w 7611"/>
              <a:gd name="T31" fmla="*/ 2147483647 h 475"/>
              <a:gd name="T32" fmla="*/ 2147483647 w 7611"/>
              <a:gd name="T33" fmla="*/ 2147483647 h 475"/>
              <a:gd name="T34" fmla="*/ 2147483647 w 7611"/>
              <a:gd name="T35" fmla="*/ 2147483647 h 475"/>
              <a:gd name="T36" fmla="*/ 2147483647 w 7611"/>
              <a:gd name="T37" fmla="*/ 2147483647 h 475"/>
              <a:gd name="T38" fmla="*/ 2147483647 w 7611"/>
              <a:gd name="T39" fmla="*/ 2147483647 h 475"/>
              <a:gd name="T40" fmla="*/ 2147483647 w 7611"/>
              <a:gd name="T41" fmla="*/ 2147483647 h 47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7611"/>
              <a:gd name="T64" fmla="*/ 0 h 475"/>
              <a:gd name="T65" fmla="*/ 7611 w 7611"/>
              <a:gd name="T66" fmla="*/ 475 h 47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7611" h="475">
                <a:moveTo>
                  <a:pt x="50" y="350"/>
                </a:moveTo>
                <a:lnTo>
                  <a:pt x="50" y="25"/>
                </a:lnTo>
                <a:cubicBezTo>
                  <a:pt x="50" y="11"/>
                  <a:pt x="61" y="0"/>
                  <a:pt x="75" y="0"/>
                </a:cubicBezTo>
                <a:lnTo>
                  <a:pt x="7525" y="0"/>
                </a:lnTo>
                <a:cubicBezTo>
                  <a:pt x="7539" y="0"/>
                  <a:pt x="7550" y="11"/>
                  <a:pt x="7550" y="24"/>
                </a:cubicBezTo>
                <a:lnTo>
                  <a:pt x="7562" y="349"/>
                </a:lnTo>
                <a:lnTo>
                  <a:pt x="7512" y="351"/>
                </a:lnTo>
                <a:lnTo>
                  <a:pt x="7500" y="26"/>
                </a:lnTo>
                <a:lnTo>
                  <a:pt x="7525" y="50"/>
                </a:lnTo>
                <a:lnTo>
                  <a:pt x="75" y="50"/>
                </a:lnTo>
                <a:lnTo>
                  <a:pt x="100" y="25"/>
                </a:lnTo>
                <a:lnTo>
                  <a:pt x="100" y="350"/>
                </a:lnTo>
                <a:lnTo>
                  <a:pt x="50" y="350"/>
                </a:lnTo>
                <a:close/>
                <a:moveTo>
                  <a:pt x="150" y="325"/>
                </a:moveTo>
                <a:lnTo>
                  <a:pt x="75" y="475"/>
                </a:lnTo>
                <a:lnTo>
                  <a:pt x="0" y="325"/>
                </a:lnTo>
                <a:lnTo>
                  <a:pt x="150" y="325"/>
                </a:lnTo>
                <a:close/>
                <a:moveTo>
                  <a:pt x="7611" y="322"/>
                </a:moveTo>
                <a:lnTo>
                  <a:pt x="7542" y="475"/>
                </a:lnTo>
                <a:lnTo>
                  <a:pt x="7461" y="328"/>
                </a:lnTo>
                <a:lnTo>
                  <a:pt x="7611" y="32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75" name="Freeform 69"/>
          <p:cNvSpPr>
            <a:spLocks noEditPoints="1"/>
          </p:cNvSpPr>
          <p:nvPr/>
        </p:nvSpPr>
        <p:spPr bwMode="auto">
          <a:xfrm>
            <a:off x="4533900" y="1895475"/>
            <a:ext cx="74613" cy="261938"/>
          </a:xfrm>
          <a:custGeom>
            <a:avLst/>
            <a:gdLst>
              <a:gd name="T0" fmla="*/ 2147483647 w 47"/>
              <a:gd name="T1" fmla="*/ 0 h 215"/>
              <a:gd name="T2" fmla="*/ 2147483647 w 47"/>
              <a:gd name="T3" fmla="*/ 2147483647 h 215"/>
              <a:gd name="T4" fmla="*/ 2147483647 w 47"/>
              <a:gd name="T5" fmla="*/ 2147483647 h 215"/>
              <a:gd name="T6" fmla="*/ 2147483647 w 47"/>
              <a:gd name="T7" fmla="*/ 0 h 215"/>
              <a:gd name="T8" fmla="*/ 2147483647 w 47"/>
              <a:gd name="T9" fmla="*/ 0 h 215"/>
              <a:gd name="T10" fmla="*/ 2147483647 w 47"/>
              <a:gd name="T11" fmla="*/ 2147483647 h 215"/>
              <a:gd name="T12" fmla="*/ 2147483647 w 47"/>
              <a:gd name="T13" fmla="*/ 2147483647 h 215"/>
              <a:gd name="T14" fmla="*/ 0 w 47"/>
              <a:gd name="T15" fmla="*/ 2147483647 h 215"/>
              <a:gd name="T16" fmla="*/ 2147483647 w 47"/>
              <a:gd name="T17" fmla="*/ 2147483647 h 21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"/>
              <a:gd name="T28" fmla="*/ 0 h 215"/>
              <a:gd name="T29" fmla="*/ 47 w 47"/>
              <a:gd name="T30" fmla="*/ 215 h 21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" h="215">
                <a:moveTo>
                  <a:pt x="31" y="0"/>
                </a:moveTo>
                <a:lnTo>
                  <a:pt x="31" y="175"/>
                </a:lnTo>
                <a:lnTo>
                  <a:pt x="16" y="175"/>
                </a:lnTo>
                <a:lnTo>
                  <a:pt x="16" y="0"/>
                </a:lnTo>
                <a:lnTo>
                  <a:pt x="31" y="0"/>
                </a:lnTo>
                <a:close/>
                <a:moveTo>
                  <a:pt x="47" y="167"/>
                </a:moveTo>
                <a:lnTo>
                  <a:pt x="24" y="215"/>
                </a:lnTo>
                <a:lnTo>
                  <a:pt x="0" y="167"/>
                </a:lnTo>
                <a:lnTo>
                  <a:pt x="47" y="167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24"/>
          <p:cNvGrpSpPr>
            <a:grpSpLocks/>
          </p:cNvGrpSpPr>
          <p:nvPr/>
        </p:nvGrpSpPr>
        <p:grpSpPr bwMode="auto">
          <a:xfrm>
            <a:off x="3765550" y="3033713"/>
            <a:ext cx="1611313" cy="566737"/>
            <a:chOff x="2370" y="1692"/>
            <a:chExt cx="1015" cy="465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26690" name="Rectangle 25"/>
            <p:cNvSpPr>
              <a:spLocks noChangeArrowheads="1"/>
            </p:cNvSpPr>
            <p:nvPr/>
          </p:nvSpPr>
          <p:spPr bwMode="auto">
            <a:xfrm>
              <a:off x="2370" y="1692"/>
              <a:ext cx="1015" cy="4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91" name="Rectangle 26"/>
            <p:cNvSpPr>
              <a:spLocks noChangeArrowheads="1"/>
            </p:cNvSpPr>
            <p:nvPr/>
          </p:nvSpPr>
          <p:spPr bwMode="auto">
            <a:xfrm>
              <a:off x="2370" y="1692"/>
              <a:ext cx="1015" cy="46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9477" name="Rectangle 56"/>
          <p:cNvSpPr>
            <a:spLocks noChangeArrowheads="1"/>
          </p:cNvSpPr>
          <p:nvPr/>
        </p:nvSpPr>
        <p:spPr bwMode="auto">
          <a:xfrm>
            <a:off x="4103688" y="3146425"/>
            <a:ext cx="9715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Predispositions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9478" name="Rectangle 57"/>
          <p:cNvSpPr>
            <a:spLocks noChangeArrowheads="1"/>
          </p:cNvSpPr>
          <p:nvPr/>
        </p:nvSpPr>
        <p:spPr bwMode="auto">
          <a:xfrm>
            <a:off x="3997325" y="3362325"/>
            <a:ext cx="11620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and Motivations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9479" name="Line 67"/>
          <p:cNvSpPr>
            <a:spLocks noChangeShapeType="1"/>
          </p:cNvSpPr>
          <p:nvPr/>
        </p:nvSpPr>
        <p:spPr bwMode="auto">
          <a:xfrm>
            <a:off x="1962150" y="2878138"/>
            <a:ext cx="5240338" cy="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80" name="Freeform 71"/>
          <p:cNvSpPr>
            <a:spLocks noEditPoints="1"/>
          </p:cNvSpPr>
          <p:nvPr/>
        </p:nvSpPr>
        <p:spPr bwMode="auto">
          <a:xfrm>
            <a:off x="2663825" y="2774950"/>
            <a:ext cx="76200" cy="258763"/>
          </a:xfrm>
          <a:custGeom>
            <a:avLst/>
            <a:gdLst>
              <a:gd name="T0" fmla="*/ 2147483647 w 48"/>
              <a:gd name="T1" fmla="*/ 0 h 212"/>
              <a:gd name="T2" fmla="*/ 2147483647 w 48"/>
              <a:gd name="T3" fmla="*/ 2147483647 h 212"/>
              <a:gd name="T4" fmla="*/ 2147483647 w 48"/>
              <a:gd name="T5" fmla="*/ 2147483647 h 212"/>
              <a:gd name="T6" fmla="*/ 2147483647 w 48"/>
              <a:gd name="T7" fmla="*/ 0 h 212"/>
              <a:gd name="T8" fmla="*/ 2147483647 w 48"/>
              <a:gd name="T9" fmla="*/ 0 h 212"/>
              <a:gd name="T10" fmla="*/ 2147483647 w 48"/>
              <a:gd name="T11" fmla="*/ 2147483647 h 212"/>
              <a:gd name="T12" fmla="*/ 2147483647 w 48"/>
              <a:gd name="T13" fmla="*/ 2147483647 h 212"/>
              <a:gd name="T14" fmla="*/ 0 w 48"/>
              <a:gd name="T15" fmla="*/ 2147483647 h 212"/>
              <a:gd name="T16" fmla="*/ 2147483647 w 48"/>
              <a:gd name="T17" fmla="*/ 2147483647 h 2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8"/>
              <a:gd name="T28" fmla="*/ 0 h 212"/>
              <a:gd name="T29" fmla="*/ 48 w 48"/>
              <a:gd name="T30" fmla="*/ 212 h 21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8" h="212">
                <a:moveTo>
                  <a:pt x="32" y="0"/>
                </a:moveTo>
                <a:lnTo>
                  <a:pt x="32" y="172"/>
                </a:lnTo>
                <a:lnTo>
                  <a:pt x="16" y="172"/>
                </a:lnTo>
                <a:lnTo>
                  <a:pt x="16" y="0"/>
                </a:lnTo>
                <a:lnTo>
                  <a:pt x="32" y="0"/>
                </a:lnTo>
                <a:close/>
                <a:moveTo>
                  <a:pt x="48" y="165"/>
                </a:moveTo>
                <a:lnTo>
                  <a:pt x="24" y="212"/>
                </a:lnTo>
                <a:lnTo>
                  <a:pt x="0" y="165"/>
                </a:lnTo>
                <a:lnTo>
                  <a:pt x="48" y="165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81" name="Freeform 72"/>
          <p:cNvSpPr>
            <a:spLocks noEditPoints="1"/>
          </p:cNvSpPr>
          <p:nvPr/>
        </p:nvSpPr>
        <p:spPr bwMode="auto">
          <a:xfrm>
            <a:off x="6426200" y="2774950"/>
            <a:ext cx="74613" cy="258763"/>
          </a:xfrm>
          <a:custGeom>
            <a:avLst/>
            <a:gdLst>
              <a:gd name="T0" fmla="*/ 2147483647 w 47"/>
              <a:gd name="T1" fmla="*/ 0 h 212"/>
              <a:gd name="T2" fmla="*/ 2147483647 w 47"/>
              <a:gd name="T3" fmla="*/ 2147483647 h 212"/>
              <a:gd name="T4" fmla="*/ 2147483647 w 47"/>
              <a:gd name="T5" fmla="*/ 2147483647 h 212"/>
              <a:gd name="T6" fmla="*/ 2147483647 w 47"/>
              <a:gd name="T7" fmla="*/ 0 h 212"/>
              <a:gd name="T8" fmla="*/ 2147483647 w 47"/>
              <a:gd name="T9" fmla="*/ 0 h 212"/>
              <a:gd name="T10" fmla="*/ 2147483647 w 47"/>
              <a:gd name="T11" fmla="*/ 2147483647 h 212"/>
              <a:gd name="T12" fmla="*/ 2147483647 w 47"/>
              <a:gd name="T13" fmla="*/ 2147483647 h 212"/>
              <a:gd name="T14" fmla="*/ 0 w 47"/>
              <a:gd name="T15" fmla="*/ 2147483647 h 212"/>
              <a:gd name="T16" fmla="*/ 2147483647 w 47"/>
              <a:gd name="T17" fmla="*/ 2147483647 h 2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"/>
              <a:gd name="T28" fmla="*/ 0 h 212"/>
              <a:gd name="T29" fmla="*/ 47 w 47"/>
              <a:gd name="T30" fmla="*/ 212 h 21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" h="212">
                <a:moveTo>
                  <a:pt x="31" y="0"/>
                </a:moveTo>
                <a:lnTo>
                  <a:pt x="31" y="172"/>
                </a:lnTo>
                <a:lnTo>
                  <a:pt x="16" y="172"/>
                </a:lnTo>
                <a:lnTo>
                  <a:pt x="16" y="0"/>
                </a:lnTo>
                <a:lnTo>
                  <a:pt x="31" y="0"/>
                </a:lnTo>
                <a:close/>
                <a:moveTo>
                  <a:pt x="47" y="165"/>
                </a:moveTo>
                <a:lnTo>
                  <a:pt x="24" y="212"/>
                </a:lnTo>
                <a:lnTo>
                  <a:pt x="0" y="165"/>
                </a:lnTo>
                <a:lnTo>
                  <a:pt x="47" y="165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82" name="Freeform 73"/>
          <p:cNvSpPr>
            <a:spLocks noEditPoints="1"/>
          </p:cNvSpPr>
          <p:nvPr/>
        </p:nvSpPr>
        <p:spPr bwMode="auto">
          <a:xfrm>
            <a:off x="4545013" y="2774950"/>
            <a:ext cx="74612" cy="258763"/>
          </a:xfrm>
          <a:custGeom>
            <a:avLst/>
            <a:gdLst>
              <a:gd name="T0" fmla="*/ 2147483647 w 47"/>
              <a:gd name="T1" fmla="*/ 0 h 212"/>
              <a:gd name="T2" fmla="*/ 2147483647 w 47"/>
              <a:gd name="T3" fmla="*/ 2147483647 h 212"/>
              <a:gd name="T4" fmla="*/ 2147483647 w 47"/>
              <a:gd name="T5" fmla="*/ 2147483647 h 212"/>
              <a:gd name="T6" fmla="*/ 2147483647 w 47"/>
              <a:gd name="T7" fmla="*/ 0 h 212"/>
              <a:gd name="T8" fmla="*/ 2147483647 w 47"/>
              <a:gd name="T9" fmla="*/ 0 h 212"/>
              <a:gd name="T10" fmla="*/ 2147483647 w 47"/>
              <a:gd name="T11" fmla="*/ 2147483647 h 212"/>
              <a:gd name="T12" fmla="*/ 2147483647 w 47"/>
              <a:gd name="T13" fmla="*/ 2147483647 h 212"/>
              <a:gd name="T14" fmla="*/ 0 w 47"/>
              <a:gd name="T15" fmla="*/ 2147483647 h 212"/>
              <a:gd name="T16" fmla="*/ 2147483647 w 47"/>
              <a:gd name="T17" fmla="*/ 2147483647 h 2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"/>
              <a:gd name="T28" fmla="*/ 0 h 212"/>
              <a:gd name="T29" fmla="*/ 47 w 47"/>
              <a:gd name="T30" fmla="*/ 212 h 21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" h="212">
                <a:moveTo>
                  <a:pt x="31" y="0"/>
                </a:moveTo>
                <a:lnTo>
                  <a:pt x="31" y="172"/>
                </a:lnTo>
                <a:lnTo>
                  <a:pt x="16" y="172"/>
                </a:lnTo>
                <a:lnTo>
                  <a:pt x="16" y="0"/>
                </a:lnTo>
                <a:lnTo>
                  <a:pt x="31" y="0"/>
                </a:lnTo>
                <a:close/>
                <a:moveTo>
                  <a:pt x="47" y="165"/>
                </a:moveTo>
                <a:lnTo>
                  <a:pt x="24" y="212"/>
                </a:lnTo>
                <a:lnTo>
                  <a:pt x="0" y="165"/>
                </a:lnTo>
                <a:lnTo>
                  <a:pt x="47" y="165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5654676" y="3797301"/>
            <a:ext cx="1611311" cy="566736"/>
            <a:chOff x="3555" y="2327"/>
            <a:chExt cx="1015" cy="465"/>
          </a:xfrm>
          <a:solidFill>
            <a:schemeClr val="accent1">
              <a:lumMod val="75000"/>
            </a:schemeClr>
          </a:solidFill>
        </p:grpSpPr>
        <p:sp>
          <p:nvSpPr>
            <p:cNvPr id="26694" name="Rectangle 19"/>
            <p:cNvSpPr>
              <a:spLocks noChangeArrowheads="1"/>
            </p:cNvSpPr>
            <p:nvPr/>
          </p:nvSpPr>
          <p:spPr bwMode="auto">
            <a:xfrm>
              <a:off x="3555" y="2327"/>
              <a:ext cx="1015" cy="4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95" name="Rectangle 20"/>
            <p:cNvSpPr>
              <a:spLocks noChangeArrowheads="1"/>
            </p:cNvSpPr>
            <p:nvPr/>
          </p:nvSpPr>
          <p:spPr bwMode="auto">
            <a:xfrm>
              <a:off x="3555" y="2327"/>
              <a:ext cx="1015" cy="465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1898650" y="3797301"/>
            <a:ext cx="1612901" cy="566736"/>
            <a:chOff x="1185" y="2327"/>
            <a:chExt cx="1016" cy="465"/>
          </a:xfrm>
          <a:solidFill>
            <a:schemeClr val="accent1">
              <a:lumMod val="75000"/>
            </a:schemeClr>
          </a:solidFill>
        </p:grpSpPr>
        <p:sp>
          <p:nvSpPr>
            <p:cNvPr id="26692" name="Rectangle 22"/>
            <p:cNvSpPr>
              <a:spLocks noChangeArrowheads="1"/>
            </p:cNvSpPr>
            <p:nvPr/>
          </p:nvSpPr>
          <p:spPr bwMode="auto">
            <a:xfrm>
              <a:off x="1185" y="2327"/>
              <a:ext cx="1016" cy="4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93" name="Rectangle 23"/>
            <p:cNvSpPr>
              <a:spLocks noChangeArrowheads="1"/>
            </p:cNvSpPr>
            <p:nvPr/>
          </p:nvSpPr>
          <p:spPr bwMode="auto">
            <a:xfrm>
              <a:off x="1185" y="2327"/>
              <a:ext cx="1016" cy="465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3779837" y="3797301"/>
            <a:ext cx="1611313" cy="566736"/>
            <a:chOff x="2370" y="2327"/>
            <a:chExt cx="1015" cy="465"/>
          </a:xfrm>
          <a:solidFill>
            <a:schemeClr val="accent1">
              <a:lumMod val="75000"/>
            </a:schemeClr>
          </a:solidFill>
        </p:grpSpPr>
        <p:sp>
          <p:nvSpPr>
            <p:cNvPr id="26688" name="Rectangle 28"/>
            <p:cNvSpPr>
              <a:spLocks noChangeArrowheads="1"/>
            </p:cNvSpPr>
            <p:nvPr/>
          </p:nvSpPr>
          <p:spPr bwMode="auto">
            <a:xfrm>
              <a:off x="2370" y="2327"/>
              <a:ext cx="1015" cy="4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89" name="Rectangle 29"/>
            <p:cNvSpPr>
              <a:spLocks noChangeArrowheads="1"/>
            </p:cNvSpPr>
            <p:nvPr/>
          </p:nvSpPr>
          <p:spPr bwMode="auto">
            <a:xfrm>
              <a:off x="2370" y="2327"/>
              <a:ext cx="1015" cy="465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9486" name="Rectangle 58"/>
          <p:cNvSpPr>
            <a:spLocks noChangeArrowheads="1"/>
          </p:cNvSpPr>
          <p:nvPr/>
        </p:nvSpPr>
        <p:spPr bwMode="auto">
          <a:xfrm>
            <a:off x="4260850" y="3884613"/>
            <a:ext cx="72707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Leadership</a:t>
            </a:r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9487" name="Rectangle 59"/>
          <p:cNvSpPr>
            <a:spLocks noChangeArrowheads="1"/>
          </p:cNvSpPr>
          <p:nvPr/>
        </p:nvSpPr>
        <p:spPr bwMode="auto">
          <a:xfrm>
            <a:off x="4249738" y="4102100"/>
            <a:ext cx="7112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Behaviours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9488" name="Rectangle 60"/>
          <p:cNvSpPr>
            <a:spLocks noChangeArrowheads="1"/>
          </p:cNvSpPr>
          <p:nvPr/>
        </p:nvSpPr>
        <p:spPr bwMode="auto">
          <a:xfrm>
            <a:off x="2262188" y="3884613"/>
            <a:ext cx="931862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Organisational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9489" name="Rectangle 61"/>
          <p:cNvSpPr>
            <a:spLocks noChangeArrowheads="1"/>
          </p:cNvSpPr>
          <p:nvPr/>
        </p:nvSpPr>
        <p:spPr bwMode="auto">
          <a:xfrm>
            <a:off x="2436813" y="4102100"/>
            <a:ext cx="588962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Structure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9490" name="Rectangle 62"/>
          <p:cNvSpPr>
            <a:spLocks noChangeArrowheads="1"/>
          </p:cNvSpPr>
          <p:nvPr/>
        </p:nvSpPr>
        <p:spPr bwMode="auto">
          <a:xfrm>
            <a:off x="6235700" y="3884613"/>
            <a:ext cx="500063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[Group]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9491" name="Rectangle 63"/>
          <p:cNvSpPr>
            <a:spLocks noChangeArrowheads="1"/>
          </p:cNvSpPr>
          <p:nvPr/>
        </p:nvSpPr>
        <p:spPr bwMode="auto">
          <a:xfrm>
            <a:off x="6162675" y="4113213"/>
            <a:ext cx="6191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Processes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9492" name="Freeform 83"/>
          <p:cNvSpPr>
            <a:spLocks noEditPoints="1"/>
          </p:cNvSpPr>
          <p:nvPr/>
        </p:nvSpPr>
        <p:spPr bwMode="auto">
          <a:xfrm>
            <a:off x="3506788" y="4049713"/>
            <a:ext cx="254000" cy="57150"/>
          </a:xfrm>
          <a:custGeom>
            <a:avLst/>
            <a:gdLst>
              <a:gd name="T0" fmla="*/ 2147483647 w 160"/>
              <a:gd name="T1" fmla="*/ 2147483647 h 48"/>
              <a:gd name="T2" fmla="*/ 2147483647 w 160"/>
              <a:gd name="T3" fmla="*/ 2147483647 h 48"/>
              <a:gd name="T4" fmla="*/ 2147483647 w 160"/>
              <a:gd name="T5" fmla="*/ 2147483647 h 48"/>
              <a:gd name="T6" fmla="*/ 2147483647 w 160"/>
              <a:gd name="T7" fmla="*/ 2147483647 h 48"/>
              <a:gd name="T8" fmla="*/ 2147483647 w 160"/>
              <a:gd name="T9" fmla="*/ 2147483647 h 48"/>
              <a:gd name="T10" fmla="*/ 2147483647 w 160"/>
              <a:gd name="T11" fmla="*/ 2147483647 h 48"/>
              <a:gd name="T12" fmla="*/ 0 w 160"/>
              <a:gd name="T13" fmla="*/ 2147483647 h 48"/>
              <a:gd name="T14" fmla="*/ 2147483647 w 160"/>
              <a:gd name="T15" fmla="*/ 0 h 48"/>
              <a:gd name="T16" fmla="*/ 2147483647 w 160"/>
              <a:gd name="T17" fmla="*/ 2147483647 h 48"/>
              <a:gd name="T18" fmla="*/ 2147483647 w 160"/>
              <a:gd name="T19" fmla="*/ 0 h 48"/>
              <a:gd name="T20" fmla="*/ 2147483647 w 160"/>
              <a:gd name="T21" fmla="*/ 2147483647 h 48"/>
              <a:gd name="T22" fmla="*/ 2147483647 w 160"/>
              <a:gd name="T23" fmla="*/ 2147483647 h 48"/>
              <a:gd name="T24" fmla="*/ 2147483647 w 160"/>
              <a:gd name="T25" fmla="*/ 0 h 4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60"/>
              <a:gd name="T40" fmla="*/ 0 h 48"/>
              <a:gd name="T41" fmla="*/ 160 w 160"/>
              <a:gd name="T42" fmla="*/ 48 h 4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60" h="48">
                <a:moveTo>
                  <a:pt x="40" y="16"/>
                </a:moveTo>
                <a:lnTo>
                  <a:pt x="120" y="16"/>
                </a:lnTo>
                <a:lnTo>
                  <a:pt x="120" y="32"/>
                </a:lnTo>
                <a:lnTo>
                  <a:pt x="40" y="32"/>
                </a:lnTo>
                <a:lnTo>
                  <a:pt x="40" y="16"/>
                </a:lnTo>
                <a:close/>
                <a:moveTo>
                  <a:pt x="48" y="48"/>
                </a:moveTo>
                <a:lnTo>
                  <a:pt x="0" y="24"/>
                </a:lnTo>
                <a:lnTo>
                  <a:pt x="48" y="0"/>
                </a:lnTo>
                <a:lnTo>
                  <a:pt x="48" y="48"/>
                </a:lnTo>
                <a:close/>
                <a:moveTo>
                  <a:pt x="112" y="0"/>
                </a:moveTo>
                <a:lnTo>
                  <a:pt x="160" y="24"/>
                </a:lnTo>
                <a:lnTo>
                  <a:pt x="112" y="48"/>
                </a:lnTo>
                <a:lnTo>
                  <a:pt x="112" y="0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93" name="Freeform 84"/>
          <p:cNvSpPr>
            <a:spLocks noEditPoints="1"/>
          </p:cNvSpPr>
          <p:nvPr/>
        </p:nvSpPr>
        <p:spPr bwMode="auto">
          <a:xfrm>
            <a:off x="5411788" y="4049713"/>
            <a:ext cx="252412" cy="57150"/>
          </a:xfrm>
          <a:custGeom>
            <a:avLst/>
            <a:gdLst>
              <a:gd name="T0" fmla="*/ 2147483647 w 159"/>
              <a:gd name="T1" fmla="*/ 2147483647 h 48"/>
              <a:gd name="T2" fmla="*/ 2147483647 w 159"/>
              <a:gd name="T3" fmla="*/ 2147483647 h 48"/>
              <a:gd name="T4" fmla="*/ 2147483647 w 159"/>
              <a:gd name="T5" fmla="*/ 2147483647 h 48"/>
              <a:gd name="T6" fmla="*/ 2147483647 w 159"/>
              <a:gd name="T7" fmla="*/ 2147483647 h 48"/>
              <a:gd name="T8" fmla="*/ 2147483647 w 159"/>
              <a:gd name="T9" fmla="*/ 2147483647 h 48"/>
              <a:gd name="T10" fmla="*/ 2147483647 w 159"/>
              <a:gd name="T11" fmla="*/ 2147483647 h 48"/>
              <a:gd name="T12" fmla="*/ 0 w 159"/>
              <a:gd name="T13" fmla="*/ 2147483647 h 48"/>
              <a:gd name="T14" fmla="*/ 2147483647 w 159"/>
              <a:gd name="T15" fmla="*/ 0 h 48"/>
              <a:gd name="T16" fmla="*/ 2147483647 w 159"/>
              <a:gd name="T17" fmla="*/ 2147483647 h 48"/>
              <a:gd name="T18" fmla="*/ 2147483647 w 159"/>
              <a:gd name="T19" fmla="*/ 0 h 48"/>
              <a:gd name="T20" fmla="*/ 2147483647 w 159"/>
              <a:gd name="T21" fmla="*/ 2147483647 h 48"/>
              <a:gd name="T22" fmla="*/ 2147483647 w 159"/>
              <a:gd name="T23" fmla="*/ 2147483647 h 48"/>
              <a:gd name="T24" fmla="*/ 2147483647 w 159"/>
              <a:gd name="T25" fmla="*/ 0 h 4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59"/>
              <a:gd name="T40" fmla="*/ 0 h 48"/>
              <a:gd name="T41" fmla="*/ 159 w 159"/>
              <a:gd name="T42" fmla="*/ 48 h 4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59" h="48">
                <a:moveTo>
                  <a:pt x="39" y="16"/>
                </a:moveTo>
                <a:lnTo>
                  <a:pt x="120" y="16"/>
                </a:lnTo>
                <a:lnTo>
                  <a:pt x="120" y="32"/>
                </a:lnTo>
                <a:lnTo>
                  <a:pt x="39" y="32"/>
                </a:lnTo>
                <a:lnTo>
                  <a:pt x="39" y="16"/>
                </a:lnTo>
                <a:close/>
                <a:moveTo>
                  <a:pt x="47" y="48"/>
                </a:moveTo>
                <a:lnTo>
                  <a:pt x="0" y="24"/>
                </a:lnTo>
                <a:lnTo>
                  <a:pt x="47" y="0"/>
                </a:lnTo>
                <a:lnTo>
                  <a:pt x="47" y="48"/>
                </a:lnTo>
                <a:close/>
                <a:moveTo>
                  <a:pt x="112" y="0"/>
                </a:moveTo>
                <a:lnTo>
                  <a:pt x="159" y="24"/>
                </a:lnTo>
                <a:lnTo>
                  <a:pt x="112" y="48"/>
                </a:lnTo>
                <a:lnTo>
                  <a:pt x="112" y="0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94" name="Freeform 74"/>
          <p:cNvSpPr>
            <a:spLocks noEditPoints="1"/>
          </p:cNvSpPr>
          <p:nvPr/>
        </p:nvSpPr>
        <p:spPr bwMode="auto">
          <a:xfrm>
            <a:off x="4533900" y="3600450"/>
            <a:ext cx="74613" cy="207963"/>
          </a:xfrm>
          <a:custGeom>
            <a:avLst/>
            <a:gdLst>
              <a:gd name="T0" fmla="*/ 2147483647 w 47"/>
              <a:gd name="T1" fmla="*/ 0 h 170"/>
              <a:gd name="T2" fmla="*/ 2147483647 w 47"/>
              <a:gd name="T3" fmla="*/ 2147483647 h 170"/>
              <a:gd name="T4" fmla="*/ 2147483647 w 47"/>
              <a:gd name="T5" fmla="*/ 2147483647 h 170"/>
              <a:gd name="T6" fmla="*/ 2147483647 w 47"/>
              <a:gd name="T7" fmla="*/ 0 h 170"/>
              <a:gd name="T8" fmla="*/ 2147483647 w 47"/>
              <a:gd name="T9" fmla="*/ 0 h 170"/>
              <a:gd name="T10" fmla="*/ 2147483647 w 47"/>
              <a:gd name="T11" fmla="*/ 2147483647 h 170"/>
              <a:gd name="T12" fmla="*/ 2147483647 w 47"/>
              <a:gd name="T13" fmla="*/ 2147483647 h 170"/>
              <a:gd name="T14" fmla="*/ 0 w 47"/>
              <a:gd name="T15" fmla="*/ 2147483647 h 170"/>
              <a:gd name="T16" fmla="*/ 2147483647 w 47"/>
              <a:gd name="T17" fmla="*/ 2147483647 h 17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"/>
              <a:gd name="T28" fmla="*/ 0 h 170"/>
              <a:gd name="T29" fmla="*/ 47 w 47"/>
              <a:gd name="T30" fmla="*/ 170 h 17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" h="170">
                <a:moveTo>
                  <a:pt x="31" y="0"/>
                </a:moveTo>
                <a:lnTo>
                  <a:pt x="31" y="130"/>
                </a:lnTo>
                <a:lnTo>
                  <a:pt x="16" y="130"/>
                </a:lnTo>
                <a:lnTo>
                  <a:pt x="16" y="0"/>
                </a:lnTo>
                <a:lnTo>
                  <a:pt x="31" y="0"/>
                </a:lnTo>
                <a:close/>
                <a:moveTo>
                  <a:pt x="47" y="122"/>
                </a:moveTo>
                <a:lnTo>
                  <a:pt x="24" y="170"/>
                </a:lnTo>
                <a:lnTo>
                  <a:pt x="0" y="122"/>
                </a:lnTo>
                <a:lnTo>
                  <a:pt x="47" y="12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95" name="Rectangle 86"/>
          <p:cNvSpPr>
            <a:spLocks noChangeArrowheads="1"/>
          </p:cNvSpPr>
          <p:nvPr/>
        </p:nvSpPr>
        <p:spPr bwMode="auto">
          <a:xfrm>
            <a:off x="1166813" y="304800"/>
            <a:ext cx="64627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3200">
                <a:solidFill>
                  <a:schemeClr val="tx2"/>
                </a:solidFill>
                <a:latin typeface="Calibri" pitchFamily="34" charset="0"/>
              </a:rPr>
              <a:t>Glowinkowski</a:t>
            </a:r>
            <a:r>
              <a:rPr lang="en-GB" sz="3200" baseline="30000">
                <a:solidFill>
                  <a:schemeClr val="tx2"/>
                </a:solidFill>
                <a:latin typeface="Calibri" pitchFamily="34" charset="0"/>
              </a:rPr>
              <a:t>™</a:t>
            </a:r>
            <a:r>
              <a:rPr lang="en-GB" sz="3200">
                <a:solidFill>
                  <a:schemeClr val="tx2"/>
                </a:solidFill>
                <a:latin typeface="Calibri" pitchFamily="34" charset="0"/>
              </a:rPr>
              <a:t> Integrated Framework</a:t>
            </a:r>
            <a:endParaRPr lang="en-US" sz="3200">
              <a:solidFill>
                <a:schemeClr val="tx2"/>
              </a:solidFill>
              <a:latin typeface="Calibri" pitchFamily="34" charset="0"/>
            </a:endParaRPr>
          </a:p>
        </p:txBody>
      </p:sp>
      <p:grpSp>
        <p:nvGrpSpPr>
          <p:cNvPr id="10" name="Group 30"/>
          <p:cNvGrpSpPr>
            <a:grpSpLocks/>
          </p:cNvGrpSpPr>
          <p:nvPr/>
        </p:nvGrpSpPr>
        <p:grpSpPr bwMode="auto">
          <a:xfrm>
            <a:off x="3765550" y="4633913"/>
            <a:ext cx="1611313" cy="566737"/>
            <a:chOff x="2370" y="3004"/>
            <a:chExt cx="1015" cy="465"/>
          </a:xfrm>
          <a:solidFill>
            <a:schemeClr val="accent1">
              <a:lumMod val="75000"/>
            </a:schemeClr>
          </a:solidFill>
        </p:grpSpPr>
        <p:sp>
          <p:nvSpPr>
            <p:cNvPr id="26686" name="Rectangle 31"/>
            <p:cNvSpPr>
              <a:spLocks noChangeArrowheads="1"/>
            </p:cNvSpPr>
            <p:nvPr/>
          </p:nvSpPr>
          <p:spPr bwMode="auto">
            <a:xfrm>
              <a:off x="2370" y="3004"/>
              <a:ext cx="1015" cy="4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87" name="Rectangle 32"/>
            <p:cNvSpPr>
              <a:spLocks noChangeArrowheads="1"/>
            </p:cNvSpPr>
            <p:nvPr/>
          </p:nvSpPr>
          <p:spPr bwMode="auto">
            <a:xfrm>
              <a:off x="2370" y="3004"/>
              <a:ext cx="1015" cy="465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9497" name="Rectangle 64"/>
          <p:cNvSpPr>
            <a:spLocks noChangeArrowheads="1"/>
          </p:cNvSpPr>
          <p:nvPr/>
        </p:nvSpPr>
        <p:spPr bwMode="auto">
          <a:xfrm>
            <a:off x="4367213" y="4824413"/>
            <a:ext cx="48577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Climate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9498" name="Freeform 75"/>
          <p:cNvSpPr>
            <a:spLocks noEditPoints="1"/>
          </p:cNvSpPr>
          <p:nvPr/>
        </p:nvSpPr>
        <p:spPr bwMode="auto">
          <a:xfrm>
            <a:off x="4533900" y="4375150"/>
            <a:ext cx="74613" cy="258763"/>
          </a:xfrm>
          <a:custGeom>
            <a:avLst/>
            <a:gdLst>
              <a:gd name="T0" fmla="*/ 2147483647 w 47"/>
              <a:gd name="T1" fmla="*/ 0 h 212"/>
              <a:gd name="T2" fmla="*/ 2147483647 w 47"/>
              <a:gd name="T3" fmla="*/ 2147483647 h 212"/>
              <a:gd name="T4" fmla="*/ 2147483647 w 47"/>
              <a:gd name="T5" fmla="*/ 2147483647 h 212"/>
              <a:gd name="T6" fmla="*/ 2147483647 w 47"/>
              <a:gd name="T7" fmla="*/ 0 h 212"/>
              <a:gd name="T8" fmla="*/ 2147483647 w 47"/>
              <a:gd name="T9" fmla="*/ 0 h 212"/>
              <a:gd name="T10" fmla="*/ 2147483647 w 47"/>
              <a:gd name="T11" fmla="*/ 2147483647 h 212"/>
              <a:gd name="T12" fmla="*/ 2147483647 w 47"/>
              <a:gd name="T13" fmla="*/ 2147483647 h 212"/>
              <a:gd name="T14" fmla="*/ 0 w 47"/>
              <a:gd name="T15" fmla="*/ 2147483647 h 212"/>
              <a:gd name="T16" fmla="*/ 2147483647 w 47"/>
              <a:gd name="T17" fmla="*/ 2147483647 h 2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"/>
              <a:gd name="T28" fmla="*/ 0 h 212"/>
              <a:gd name="T29" fmla="*/ 47 w 47"/>
              <a:gd name="T30" fmla="*/ 212 h 21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" h="212">
                <a:moveTo>
                  <a:pt x="31" y="0"/>
                </a:moveTo>
                <a:lnTo>
                  <a:pt x="31" y="172"/>
                </a:lnTo>
                <a:lnTo>
                  <a:pt x="16" y="172"/>
                </a:lnTo>
                <a:lnTo>
                  <a:pt x="16" y="0"/>
                </a:lnTo>
                <a:lnTo>
                  <a:pt x="31" y="0"/>
                </a:lnTo>
                <a:close/>
                <a:moveTo>
                  <a:pt x="47" y="164"/>
                </a:moveTo>
                <a:lnTo>
                  <a:pt x="24" y="212"/>
                </a:lnTo>
                <a:lnTo>
                  <a:pt x="0" y="164"/>
                </a:lnTo>
                <a:lnTo>
                  <a:pt x="47" y="164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99" name="Freeform 76"/>
          <p:cNvSpPr>
            <a:spLocks noEditPoints="1"/>
          </p:cNvSpPr>
          <p:nvPr/>
        </p:nvSpPr>
        <p:spPr bwMode="auto">
          <a:xfrm>
            <a:off x="2682875" y="4367213"/>
            <a:ext cx="947738" cy="523875"/>
          </a:xfrm>
          <a:custGeom>
            <a:avLst/>
            <a:gdLst>
              <a:gd name="T0" fmla="*/ 2147483647 w 597"/>
              <a:gd name="T1" fmla="*/ 0 h 430"/>
              <a:gd name="T2" fmla="*/ 2147483647 w 597"/>
              <a:gd name="T3" fmla="*/ 2147483647 h 430"/>
              <a:gd name="T4" fmla="*/ 2147483647 w 597"/>
              <a:gd name="T5" fmla="*/ 2147483647 h 430"/>
              <a:gd name="T6" fmla="*/ 0 w 597"/>
              <a:gd name="T7" fmla="*/ 2147483647 h 430"/>
              <a:gd name="T8" fmla="*/ 2147483647 w 597"/>
              <a:gd name="T9" fmla="*/ 0 h 430"/>
              <a:gd name="T10" fmla="*/ 2147483647 w 597"/>
              <a:gd name="T11" fmla="*/ 2147483647 h 430"/>
              <a:gd name="T12" fmla="*/ 2147483647 w 597"/>
              <a:gd name="T13" fmla="*/ 2147483647 h 430"/>
              <a:gd name="T14" fmla="*/ 2147483647 w 597"/>
              <a:gd name="T15" fmla="*/ 2147483647 h 430"/>
              <a:gd name="T16" fmla="*/ 2147483647 w 597"/>
              <a:gd name="T17" fmla="*/ 2147483647 h 4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97"/>
              <a:gd name="T28" fmla="*/ 0 h 430"/>
              <a:gd name="T29" fmla="*/ 597 w 597"/>
              <a:gd name="T30" fmla="*/ 430 h 43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97" h="430">
                <a:moveTo>
                  <a:pt x="10" y="0"/>
                </a:moveTo>
                <a:lnTo>
                  <a:pt x="570" y="400"/>
                </a:lnTo>
                <a:lnTo>
                  <a:pt x="561" y="413"/>
                </a:lnTo>
                <a:lnTo>
                  <a:pt x="0" y="13"/>
                </a:lnTo>
                <a:lnTo>
                  <a:pt x="10" y="0"/>
                </a:lnTo>
                <a:close/>
                <a:moveTo>
                  <a:pt x="572" y="383"/>
                </a:moveTo>
                <a:lnTo>
                  <a:pt x="597" y="430"/>
                </a:lnTo>
                <a:lnTo>
                  <a:pt x="545" y="421"/>
                </a:lnTo>
                <a:lnTo>
                  <a:pt x="572" y="383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00" name="Freeform 77"/>
          <p:cNvSpPr>
            <a:spLocks noEditPoints="1"/>
          </p:cNvSpPr>
          <p:nvPr/>
        </p:nvSpPr>
        <p:spPr bwMode="auto">
          <a:xfrm>
            <a:off x="5511800" y="4367213"/>
            <a:ext cx="947738" cy="523875"/>
          </a:xfrm>
          <a:custGeom>
            <a:avLst/>
            <a:gdLst>
              <a:gd name="T0" fmla="*/ 2147483647 w 597"/>
              <a:gd name="T1" fmla="*/ 2147483647 h 430"/>
              <a:gd name="T2" fmla="*/ 2147483647 w 597"/>
              <a:gd name="T3" fmla="*/ 2147483647 h 430"/>
              <a:gd name="T4" fmla="*/ 2147483647 w 597"/>
              <a:gd name="T5" fmla="*/ 2147483647 h 430"/>
              <a:gd name="T6" fmla="*/ 2147483647 w 597"/>
              <a:gd name="T7" fmla="*/ 0 h 430"/>
              <a:gd name="T8" fmla="*/ 2147483647 w 597"/>
              <a:gd name="T9" fmla="*/ 2147483647 h 430"/>
              <a:gd name="T10" fmla="*/ 2147483647 w 597"/>
              <a:gd name="T11" fmla="*/ 2147483647 h 430"/>
              <a:gd name="T12" fmla="*/ 0 w 597"/>
              <a:gd name="T13" fmla="*/ 2147483647 h 430"/>
              <a:gd name="T14" fmla="*/ 2147483647 w 597"/>
              <a:gd name="T15" fmla="*/ 2147483647 h 430"/>
              <a:gd name="T16" fmla="*/ 2147483647 w 597"/>
              <a:gd name="T17" fmla="*/ 2147483647 h 4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97"/>
              <a:gd name="T28" fmla="*/ 0 h 430"/>
              <a:gd name="T29" fmla="*/ 597 w 597"/>
              <a:gd name="T30" fmla="*/ 430 h 43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97" h="430">
                <a:moveTo>
                  <a:pt x="597" y="13"/>
                </a:moveTo>
                <a:lnTo>
                  <a:pt x="37" y="413"/>
                </a:lnTo>
                <a:lnTo>
                  <a:pt x="28" y="400"/>
                </a:lnTo>
                <a:lnTo>
                  <a:pt x="588" y="0"/>
                </a:lnTo>
                <a:lnTo>
                  <a:pt x="597" y="13"/>
                </a:lnTo>
                <a:close/>
                <a:moveTo>
                  <a:pt x="53" y="421"/>
                </a:moveTo>
                <a:lnTo>
                  <a:pt x="0" y="430"/>
                </a:lnTo>
                <a:lnTo>
                  <a:pt x="25" y="383"/>
                </a:lnTo>
                <a:lnTo>
                  <a:pt x="53" y="421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1" name="Group 33"/>
          <p:cNvGrpSpPr>
            <a:grpSpLocks/>
          </p:cNvGrpSpPr>
          <p:nvPr/>
        </p:nvGrpSpPr>
        <p:grpSpPr bwMode="auto">
          <a:xfrm>
            <a:off x="3765550" y="5510213"/>
            <a:ext cx="1611313" cy="568325"/>
            <a:chOff x="2370" y="3723"/>
            <a:chExt cx="1015" cy="46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684" name="Rectangle 34"/>
            <p:cNvSpPr>
              <a:spLocks noChangeArrowheads="1"/>
            </p:cNvSpPr>
            <p:nvPr/>
          </p:nvSpPr>
          <p:spPr bwMode="auto">
            <a:xfrm>
              <a:off x="2370" y="3723"/>
              <a:ext cx="1015" cy="4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85" name="Rectangle 35"/>
            <p:cNvSpPr>
              <a:spLocks noChangeArrowheads="1"/>
            </p:cNvSpPr>
            <p:nvPr/>
          </p:nvSpPr>
          <p:spPr bwMode="auto">
            <a:xfrm>
              <a:off x="2370" y="3723"/>
              <a:ext cx="1015" cy="466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9502" name="Rectangle 66"/>
          <p:cNvSpPr>
            <a:spLocks noChangeArrowheads="1"/>
          </p:cNvSpPr>
          <p:nvPr/>
        </p:nvSpPr>
        <p:spPr bwMode="auto">
          <a:xfrm>
            <a:off x="4125913" y="5795963"/>
            <a:ext cx="928687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Performance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9503" name="Line 68"/>
          <p:cNvSpPr>
            <a:spLocks noChangeShapeType="1"/>
          </p:cNvSpPr>
          <p:nvPr/>
        </p:nvSpPr>
        <p:spPr bwMode="auto">
          <a:xfrm>
            <a:off x="2085975" y="5303838"/>
            <a:ext cx="5238750" cy="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04" name="Freeform 78"/>
          <p:cNvSpPr>
            <a:spLocks noEditPoints="1"/>
          </p:cNvSpPr>
          <p:nvPr/>
        </p:nvSpPr>
        <p:spPr bwMode="auto">
          <a:xfrm>
            <a:off x="4533900" y="5200650"/>
            <a:ext cx="74613" cy="309563"/>
          </a:xfrm>
          <a:custGeom>
            <a:avLst/>
            <a:gdLst>
              <a:gd name="T0" fmla="*/ 2147483647 w 47"/>
              <a:gd name="T1" fmla="*/ 0 h 254"/>
              <a:gd name="T2" fmla="*/ 2147483647 w 47"/>
              <a:gd name="T3" fmla="*/ 2147483647 h 254"/>
              <a:gd name="T4" fmla="*/ 2147483647 w 47"/>
              <a:gd name="T5" fmla="*/ 2147483647 h 254"/>
              <a:gd name="T6" fmla="*/ 2147483647 w 47"/>
              <a:gd name="T7" fmla="*/ 0 h 254"/>
              <a:gd name="T8" fmla="*/ 2147483647 w 47"/>
              <a:gd name="T9" fmla="*/ 0 h 254"/>
              <a:gd name="T10" fmla="*/ 2147483647 w 47"/>
              <a:gd name="T11" fmla="*/ 2147483647 h 254"/>
              <a:gd name="T12" fmla="*/ 2147483647 w 47"/>
              <a:gd name="T13" fmla="*/ 2147483647 h 254"/>
              <a:gd name="T14" fmla="*/ 0 w 47"/>
              <a:gd name="T15" fmla="*/ 2147483647 h 254"/>
              <a:gd name="T16" fmla="*/ 2147483647 w 47"/>
              <a:gd name="T17" fmla="*/ 2147483647 h 25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"/>
              <a:gd name="T28" fmla="*/ 0 h 254"/>
              <a:gd name="T29" fmla="*/ 47 w 47"/>
              <a:gd name="T30" fmla="*/ 254 h 25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" h="254">
                <a:moveTo>
                  <a:pt x="31" y="0"/>
                </a:moveTo>
                <a:lnTo>
                  <a:pt x="31" y="215"/>
                </a:lnTo>
                <a:lnTo>
                  <a:pt x="16" y="215"/>
                </a:lnTo>
                <a:lnTo>
                  <a:pt x="16" y="0"/>
                </a:lnTo>
                <a:lnTo>
                  <a:pt x="31" y="0"/>
                </a:lnTo>
                <a:close/>
                <a:moveTo>
                  <a:pt x="47" y="207"/>
                </a:moveTo>
                <a:lnTo>
                  <a:pt x="24" y="254"/>
                </a:lnTo>
                <a:lnTo>
                  <a:pt x="0" y="207"/>
                </a:lnTo>
                <a:lnTo>
                  <a:pt x="47" y="207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2" name="Text Box 3"/>
          <p:cNvSpPr txBox="1">
            <a:spLocks noChangeArrowheads="1"/>
          </p:cNvSpPr>
          <p:nvPr/>
        </p:nvSpPr>
        <p:spPr bwMode="auto">
          <a:xfrm>
            <a:off x="1403350" y="2276475"/>
            <a:ext cx="6624638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9600"/>
              <a:t>B = </a:t>
            </a:r>
            <a:r>
              <a:rPr lang="en-US" sz="9600"/>
              <a:t>ƒ (P x S)</a:t>
            </a:r>
          </a:p>
        </p:txBody>
      </p:sp>
      <p:sp>
        <p:nvSpPr>
          <p:cNvPr id="45059" name="Rectangle 8"/>
          <p:cNvSpPr>
            <a:spLocks noChangeArrowheads="1"/>
          </p:cNvSpPr>
          <p:nvPr/>
        </p:nvSpPr>
        <p:spPr bwMode="auto">
          <a:xfrm>
            <a:off x="0" y="6643122"/>
            <a:ext cx="254428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r>
              <a:rPr lang="en-GB" sz="800" dirty="0">
                <a:latin typeface="Verdana" charset="0"/>
              </a:rPr>
              <a:t>©</a:t>
            </a:r>
            <a:r>
              <a:rPr lang="en-GB" sz="800" dirty="0" smtClean="0">
                <a:latin typeface="Verdana" charset="0"/>
              </a:rPr>
              <a:t> </a:t>
            </a:r>
            <a:r>
              <a:rPr lang="en-US" sz="800" dirty="0" smtClean="0">
                <a:latin typeface="Verdana" charset="0"/>
              </a:rPr>
              <a:t>2012</a:t>
            </a:r>
            <a:r>
              <a:rPr lang="en-GB" sz="800" dirty="0" smtClean="0">
                <a:latin typeface="Verdana" charset="0"/>
              </a:rPr>
              <a:t> </a:t>
            </a:r>
            <a:r>
              <a:rPr lang="en-GB" sz="800" dirty="0">
                <a:latin typeface="Verdana" charset="0"/>
              </a:rPr>
              <a:t>Glowinkowski™ International Limited</a:t>
            </a:r>
          </a:p>
        </p:txBody>
      </p:sp>
      <p:sp>
        <p:nvSpPr>
          <p:cNvPr id="45061" name="Text Box 11"/>
          <p:cNvSpPr txBox="1">
            <a:spLocks noChangeArrowheads="1"/>
          </p:cNvSpPr>
          <p:nvPr/>
        </p:nvSpPr>
        <p:spPr bwMode="auto">
          <a:xfrm>
            <a:off x="457200" y="5867400"/>
            <a:ext cx="7239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1600" dirty="0"/>
              <a:t>Actual behaviour is a function of Personality (Predisposition) and Situation</a:t>
            </a:r>
          </a:p>
        </p:txBody>
      </p:sp>
      <p:pic>
        <p:nvPicPr>
          <p:cNvPr id="11" name="Picture 30" descr="Linear-Logo-Banner1-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6248400"/>
            <a:ext cx="29162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304800" y="304800"/>
            <a:ext cx="22586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smtClean="0"/>
              <a:t>Kurt </a:t>
            </a:r>
            <a:r>
              <a:rPr lang="en-GB" dirty="0" err="1" smtClean="0"/>
              <a:t>Lewin’s</a:t>
            </a:r>
            <a:r>
              <a:rPr lang="en-GB" dirty="0" smtClean="0"/>
              <a:t>  Equation</a:t>
            </a: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 smtClean="0"/>
              <a:t>Who do you think you are?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Glowinkowski Predisposition Indicator</a:t>
            </a:r>
            <a:endParaRPr lang="en-GB" dirty="0"/>
          </a:p>
        </p:txBody>
      </p:sp>
      <p:pic>
        <p:nvPicPr>
          <p:cNvPr id="4" name="Picture 30" descr="Linear-Logo-Banner1-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1750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2622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077200" cy="1039168"/>
          </a:xfrm>
        </p:spPr>
        <p:txBody>
          <a:bodyPr/>
          <a:lstStyle/>
          <a:p>
            <a:pPr algn="l" eaLnBrk="1" hangingPunct="1"/>
            <a:r>
              <a:rPr lang="en-GB" sz="2800" dirty="0" smtClean="0"/>
              <a:t>Problem Solving &amp; Implementation Style</a:t>
            </a:r>
          </a:p>
        </p:txBody>
      </p:sp>
      <p:sp>
        <p:nvSpPr>
          <p:cNvPr id="4105" name="Line 12"/>
          <p:cNvSpPr>
            <a:spLocks noChangeShapeType="1"/>
          </p:cNvSpPr>
          <p:nvPr/>
        </p:nvSpPr>
        <p:spPr bwMode="auto">
          <a:xfrm>
            <a:off x="28098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>
            <a:off x="34702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8" name="Line 15"/>
          <p:cNvSpPr>
            <a:spLocks noChangeShapeType="1"/>
          </p:cNvSpPr>
          <p:nvPr/>
        </p:nvSpPr>
        <p:spPr bwMode="auto">
          <a:xfrm>
            <a:off x="38020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9" name="Line 16"/>
          <p:cNvSpPr>
            <a:spLocks noChangeShapeType="1"/>
          </p:cNvSpPr>
          <p:nvPr/>
        </p:nvSpPr>
        <p:spPr bwMode="auto">
          <a:xfrm>
            <a:off x="41322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>
            <a:off x="48768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2070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Line 19"/>
          <p:cNvSpPr>
            <a:spLocks noChangeShapeType="1"/>
          </p:cNvSpPr>
          <p:nvPr/>
        </p:nvSpPr>
        <p:spPr bwMode="auto">
          <a:xfrm>
            <a:off x="55387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3" name="Line 20"/>
          <p:cNvSpPr>
            <a:spLocks noChangeShapeType="1"/>
          </p:cNvSpPr>
          <p:nvPr/>
        </p:nvSpPr>
        <p:spPr bwMode="auto">
          <a:xfrm>
            <a:off x="58689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>
            <a:off x="61991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5" name="Line 22"/>
          <p:cNvSpPr>
            <a:spLocks noChangeShapeType="1"/>
          </p:cNvSpPr>
          <p:nvPr/>
        </p:nvSpPr>
        <p:spPr bwMode="auto">
          <a:xfrm rot="-5400000">
            <a:off x="4439444" y="359806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6" name="Line 23"/>
          <p:cNvSpPr>
            <a:spLocks noChangeShapeType="1"/>
          </p:cNvSpPr>
          <p:nvPr/>
        </p:nvSpPr>
        <p:spPr bwMode="auto">
          <a:xfrm rot="-5400000">
            <a:off x="4439444" y="32916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7" name="Line 24"/>
          <p:cNvSpPr>
            <a:spLocks noChangeShapeType="1"/>
          </p:cNvSpPr>
          <p:nvPr/>
        </p:nvSpPr>
        <p:spPr bwMode="auto">
          <a:xfrm rot="-5400000">
            <a:off x="4439444" y="29852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8" name="Line 25"/>
          <p:cNvSpPr>
            <a:spLocks noChangeShapeType="1"/>
          </p:cNvSpPr>
          <p:nvPr/>
        </p:nvSpPr>
        <p:spPr bwMode="auto">
          <a:xfrm rot="-5400000">
            <a:off x="4439444" y="267731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9" name="Line 26"/>
          <p:cNvSpPr>
            <a:spLocks noChangeShapeType="1"/>
          </p:cNvSpPr>
          <p:nvPr/>
        </p:nvSpPr>
        <p:spPr bwMode="auto">
          <a:xfrm rot="-5400000">
            <a:off x="4439444" y="23709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0" name="Line 27"/>
          <p:cNvSpPr>
            <a:spLocks noChangeShapeType="1"/>
          </p:cNvSpPr>
          <p:nvPr/>
        </p:nvSpPr>
        <p:spPr bwMode="auto">
          <a:xfrm rot="-5400000">
            <a:off x="4439444" y="428704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1" name="Line 28"/>
          <p:cNvSpPr>
            <a:spLocks noChangeShapeType="1"/>
          </p:cNvSpPr>
          <p:nvPr/>
        </p:nvSpPr>
        <p:spPr bwMode="auto">
          <a:xfrm rot="-5400000">
            <a:off x="4439444" y="45934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" name="Line 29"/>
          <p:cNvSpPr>
            <a:spLocks noChangeShapeType="1"/>
          </p:cNvSpPr>
          <p:nvPr/>
        </p:nvSpPr>
        <p:spPr bwMode="auto">
          <a:xfrm rot="-5400000">
            <a:off x="4439444" y="490140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3" name="Line 30"/>
          <p:cNvSpPr>
            <a:spLocks noChangeShapeType="1"/>
          </p:cNvSpPr>
          <p:nvPr/>
        </p:nvSpPr>
        <p:spPr bwMode="auto">
          <a:xfrm rot="-5400000">
            <a:off x="4439444" y="52077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4" name="Line 31"/>
          <p:cNvSpPr>
            <a:spLocks noChangeShapeType="1"/>
          </p:cNvSpPr>
          <p:nvPr/>
        </p:nvSpPr>
        <p:spPr bwMode="auto">
          <a:xfrm rot="-5400000">
            <a:off x="4439444" y="55141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5" name="Rectangle 34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 dirty="0"/>
              <a:t>© </a:t>
            </a:r>
            <a:r>
              <a:rPr lang="en-GB" sz="800" dirty="0" smtClean="0"/>
              <a:t>2010 </a:t>
            </a:r>
            <a:r>
              <a:rPr lang="en-GB" sz="800" dirty="0"/>
              <a:t>Glowinkowski™ International Limited</a:t>
            </a:r>
          </a:p>
        </p:txBody>
      </p:sp>
      <p:pic>
        <p:nvPicPr>
          <p:cNvPr id="4126" name="Picture 30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val 3"/>
          <p:cNvSpPr>
            <a:spLocks noChangeArrowheads="1"/>
          </p:cNvSpPr>
          <p:nvPr/>
        </p:nvSpPr>
        <p:spPr bwMode="auto">
          <a:xfrm>
            <a:off x="2218308" y="1267768"/>
            <a:ext cx="4732020" cy="4732020"/>
          </a:xfrm>
          <a:prstGeom prst="ellipse">
            <a:avLst/>
          </a:prstGeom>
          <a:solidFill>
            <a:srgbClr val="C6CFD4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2714231" y="1799424"/>
            <a:ext cx="3740176" cy="3715398"/>
          </a:xfrm>
          <a:prstGeom prst="rect">
            <a:avLst/>
          </a:prstGeom>
          <a:gradFill flip="none" rotWithShape="1">
            <a:gsLst>
              <a:gs pos="28000">
                <a:srgbClr val="4388C3"/>
              </a:gs>
              <a:gs pos="2000">
                <a:srgbClr val="C6CFD4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C6CFD4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" name="Rectangle 7"/>
          <p:cNvSpPr>
            <a:spLocks noChangeArrowheads="1"/>
          </p:cNvSpPr>
          <p:nvPr/>
        </p:nvSpPr>
        <p:spPr bwMode="auto">
          <a:xfrm rot="16200000">
            <a:off x="4569820" y="1494295"/>
            <a:ext cx="67150" cy="4325650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5"/>
          <p:cNvGrpSpPr/>
          <p:nvPr/>
        </p:nvGrpSpPr>
        <p:grpSpPr>
          <a:xfrm>
            <a:off x="2726739" y="1799424"/>
            <a:ext cx="3728295" cy="3715398"/>
            <a:chOff x="2508023" y="1890892"/>
            <a:chExt cx="4142550" cy="4128220"/>
          </a:xfrm>
        </p:grpSpPr>
        <p:grpSp>
          <p:nvGrpSpPr>
            <p:cNvPr id="3" name="Group 36"/>
            <p:cNvGrpSpPr/>
            <p:nvPr/>
          </p:nvGrpSpPr>
          <p:grpSpPr>
            <a:xfrm>
              <a:off x="2831804" y="1890892"/>
              <a:ext cx="3480392" cy="4128220"/>
              <a:chOff x="2771800" y="2060848"/>
              <a:chExt cx="3600400" cy="3789611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277180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349188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385192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421196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313184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493204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565212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601216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637220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529208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Straight Connector 37"/>
            <p:cNvCxnSpPr/>
            <p:nvPr/>
          </p:nvCxnSpPr>
          <p:spPr>
            <a:xfrm rot="16200000">
              <a:off x="4579298" y="360381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>
              <a:off x="4579298" y="2915779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>
              <a:off x="4579298" y="257176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16200000">
              <a:off x="4579298" y="222774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16200000">
              <a:off x="4579298" y="325979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16200000">
              <a:off x="4579298" y="1195689"/>
              <a:ext cx="0" cy="4142550"/>
            </a:xfrm>
            <a:prstGeom prst="line">
              <a:avLst/>
            </a:prstGeom>
            <a:ln w="6350">
              <a:solidFill>
                <a:srgbClr val="C6CF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16200000">
              <a:off x="4579298" y="85167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16200000">
              <a:off x="4579298" y="50765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>
              <a:off x="4579298" y="153970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>
              <a:off x="4579298" y="16363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>
            <a:stCxn id="33" idx="0"/>
            <a:endCxn id="33" idx="2"/>
          </p:cNvCxnSpPr>
          <p:nvPr/>
        </p:nvCxnSpPr>
        <p:spPr>
          <a:xfrm>
            <a:off x="4584319" y="1799424"/>
            <a:ext cx="0" cy="37153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4444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2800" dirty="0" smtClean="0"/>
              <a:t>Problem Solving &amp; Implementation Style</a:t>
            </a:r>
          </a:p>
        </p:txBody>
      </p:sp>
      <p:sp>
        <p:nvSpPr>
          <p:cNvPr id="4105" name="Line 12"/>
          <p:cNvSpPr>
            <a:spLocks noChangeShapeType="1"/>
          </p:cNvSpPr>
          <p:nvPr/>
        </p:nvSpPr>
        <p:spPr bwMode="auto">
          <a:xfrm>
            <a:off x="28098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>
            <a:off x="34702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8" name="Line 15"/>
          <p:cNvSpPr>
            <a:spLocks noChangeShapeType="1"/>
          </p:cNvSpPr>
          <p:nvPr/>
        </p:nvSpPr>
        <p:spPr bwMode="auto">
          <a:xfrm>
            <a:off x="38020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9" name="Line 16"/>
          <p:cNvSpPr>
            <a:spLocks noChangeShapeType="1"/>
          </p:cNvSpPr>
          <p:nvPr/>
        </p:nvSpPr>
        <p:spPr bwMode="auto">
          <a:xfrm>
            <a:off x="41322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>
            <a:off x="48768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2070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Line 19"/>
          <p:cNvSpPr>
            <a:spLocks noChangeShapeType="1"/>
          </p:cNvSpPr>
          <p:nvPr/>
        </p:nvSpPr>
        <p:spPr bwMode="auto">
          <a:xfrm>
            <a:off x="55387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3" name="Line 20"/>
          <p:cNvSpPr>
            <a:spLocks noChangeShapeType="1"/>
          </p:cNvSpPr>
          <p:nvPr/>
        </p:nvSpPr>
        <p:spPr bwMode="auto">
          <a:xfrm>
            <a:off x="58689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>
            <a:off x="61991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5" name="Line 22"/>
          <p:cNvSpPr>
            <a:spLocks noChangeShapeType="1"/>
          </p:cNvSpPr>
          <p:nvPr/>
        </p:nvSpPr>
        <p:spPr bwMode="auto">
          <a:xfrm rot="-5400000">
            <a:off x="4439444" y="359806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6" name="Line 23"/>
          <p:cNvSpPr>
            <a:spLocks noChangeShapeType="1"/>
          </p:cNvSpPr>
          <p:nvPr/>
        </p:nvSpPr>
        <p:spPr bwMode="auto">
          <a:xfrm rot="-5400000">
            <a:off x="4439444" y="32916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7" name="Line 24"/>
          <p:cNvSpPr>
            <a:spLocks noChangeShapeType="1"/>
          </p:cNvSpPr>
          <p:nvPr/>
        </p:nvSpPr>
        <p:spPr bwMode="auto">
          <a:xfrm rot="-5400000">
            <a:off x="4439444" y="29852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8" name="Line 25"/>
          <p:cNvSpPr>
            <a:spLocks noChangeShapeType="1"/>
          </p:cNvSpPr>
          <p:nvPr/>
        </p:nvSpPr>
        <p:spPr bwMode="auto">
          <a:xfrm rot="-5400000">
            <a:off x="4439444" y="267731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9" name="Line 26"/>
          <p:cNvSpPr>
            <a:spLocks noChangeShapeType="1"/>
          </p:cNvSpPr>
          <p:nvPr/>
        </p:nvSpPr>
        <p:spPr bwMode="auto">
          <a:xfrm rot="-5400000">
            <a:off x="4439444" y="23709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0" name="Line 27"/>
          <p:cNvSpPr>
            <a:spLocks noChangeShapeType="1"/>
          </p:cNvSpPr>
          <p:nvPr/>
        </p:nvSpPr>
        <p:spPr bwMode="auto">
          <a:xfrm rot="-5400000">
            <a:off x="4439444" y="428704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1" name="Line 28"/>
          <p:cNvSpPr>
            <a:spLocks noChangeShapeType="1"/>
          </p:cNvSpPr>
          <p:nvPr/>
        </p:nvSpPr>
        <p:spPr bwMode="auto">
          <a:xfrm rot="-5400000">
            <a:off x="4439444" y="45934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" name="Line 29"/>
          <p:cNvSpPr>
            <a:spLocks noChangeShapeType="1"/>
          </p:cNvSpPr>
          <p:nvPr/>
        </p:nvSpPr>
        <p:spPr bwMode="auto">
          <a:xfrm rot="-5400000">
            <a:off x="4439444" y="490140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3" name="Line 30"/>
          <p:cNvSpPr>
            <a:spLocks noChangeShapeType="1"/>
          </p:cNvSpPr>
          <p:nvPr/>
        </p:nvSpPr>
        <p:spPr bwMode="auto">
          <a:xfrm rot="-5400000">
            <a:off x="4439444" y="52077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4" name="Line 31"/>
          <p:cNvSpPr>
            <a:spLocks noChangeShapeType="1"/>
          </p:cNvSpPr>
          <p:nvPr/>
        </p:nvSpPr>
        <p:spPr bwMode="auto">
          <a:xfrm rot="-5400000">
            <a:off x="4439444" y="55141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5" name="Rectangle 34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/>
              <a:t>© 2010 Glowinkowski™ International Limited</a:t>
            </a:r>
          </a:p>
        </p:txBody>
      </p:sp>
      <p:pic>
        <p:nvPicPr>
          <p:cNvPr id="4126" name="Picture 30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val 3"/>
          <p:cNvSpPr>
            <a:spLocks noChangeArrowheads="1"/>
          </p:cNvSpPr>
          <p:nvPr/>
        </p:nvSpPr>
        <p:spPr bwMode="auto">
          <a:xfrm>
            <a:off x="2218308" y="1267768"/>
            <a:ext cx="4732020" cy="4732020"/>
          </a:xfrm>
          <a:prstGeom prst="ellipse">
            <a:avLst/>
          </a:prstGeom>
          <a:solidFill>
            <a:srgbClr val="C6CFD4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2714231" y="1799424"/>
            <a:ext cx="3740176" cy="3715398"/>
          </a:xfrm>
          <a:prstGeom prst="rect">
            <a:avLst/>
          </a:prstGeom>
          <a:gradFill flip="none" rotWithShape="1">
            <a:gsLst>
              <a:gs pos="28000">
                <a:srgbClr val="4388C3"/>
              </a:gs>
              <a:gs pos="2000">
                <a:srgbClr val="C6CFD4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C6CFD4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" name="Rectangle 7"/>
          <p:cNvSpPr>
            <a:spLocks noChangeArrowheads="1"/>
          </p:cNvSpPr>
          <p:nvPr/>
        </p:nvSpPr>
        <p:spPr bwMode="auto">
          <a:xfrm rot="16200000">
            <a:off x="4569820" y="1494295"/>
            <a:ext cx="67150" cy="4325650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5"/>
          <p:cNvGrpSpPr/>
          <p:nvPr/>
        </p:nvGrpSpPr>
        <p:grpSpPr>
          <a:xfrm>
            <a:off x="2726739" y="1799424"/>
            <a:ext cx="3728295" cy="3715398"/>
            <a:chOff x="2508023" y="1890892"/>
            <a:chExt cx="4142550" cy="4128220"/>
          </a:xfrm>
        </p:grpSpPr>
        <p:grpSp>
          <p:nvGrpSpPr>
            <p:cNvPr id="3" name="Group 36"/>
            <p:cNvGrpSpPr/>
            <p:nvPr/>
          </p:nvGrpSpPr>
          <p:grpSpPr>
            <a:xfrm>
              <a:off x="2831804" y="1890892"/>
              <a:ext cx="3480392" cy="4128220"/>
              <a:chOff x="2771800" y="2060848"/>
              <a:chExt cx="3600400" cy="3789611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277180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349188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385192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421196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313184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493204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565212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601216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637220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529208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Straight Connector 37"/>
            <p:cNvCxnSpPr/>
            <p:nvPr/>
          </p:nvCxnSpPr>
          <p:spPr>
            <a:xfrm rot="16200000">
              <a:off x="4579298" y="360381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>
              <a:off x="4579298" y="2915779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>
              <a:off x="4579298" y="257176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16200000">
              <a:off x="4579298" y="222774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16200000">
              <a:off x="4579298" y="325979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16200000">
              <a:off x="4579298" y="1195689"/>
              <a:ext cx="0" cy="4142550"/>
            </a:xfrm>
            <a:prstGeom prst="line">
              <a:avLst/>
            </a:prstGeom>
            <a:ln w="6350">
              <a:solidFill>
                <a:srgbClr val="C6CF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16200000">
              <a:off x="4579298" y="85167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16200000">
              <a:off x="4579298" y="50765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>
              <a:off x="4579298" y="153970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>
              <a:off x="4579298" y="16363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/>
          <p:cNvSpPr txBox="1"/>
          <p:nvPr/>
        </p:nvSpPr>
        <p:spPr>
          <a:xfrm>
            <a:off x="1259632" y="3487843"/>
            <a:ext cx="13639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Incremental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588224" y="3498351"/>
            <a:ext cx="1317686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Radical</a:t>
            </a:r>
            <a:endParaRPr lang="en-GB" sz="1600" dirty="0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>
            <a:stCxn id="33" idx="0"/>
            <a:endCxn id="33" idx="2"/>
          </p:cNvCxnSpPr>
          <p:nvPr/>
        </p:nvCxnSpPr>
        <p:spPr>
          <a:xfrm>
            <a:off x="4584319" y="1799424"/>
            <a:ext cx="0" cy="37153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4281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2800" dirty="0" smtClean="0"/>
              <a:t>Problem Solving &amp; Implementation Style</a:t>
            </a:r>
          </a:p>
        </p:txBody>
      </p:sp>
      <p:sp>
        <p:nvSpPr>
          <p:cNvPr id="4105" name="Line 12"/>
          <p:cNvSpPr>
            <a:spLocks noChangeShapeType="1"/>
          </p:cNvSpPr>
          <p:nvPr/>
        </p:nvSpPr>
        <p:spPr bwMode="auto">
          <a:xfrm>
            <a:off x="28098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>
            <a:off x="34702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8" name="Line 15"/>
          <p:cNvSpPr>
            <a:spLocks noChangeShapeType="1"/>
          </p:cNvSpPr>
          <p:nvPr/>
        </p:nvSpPr>
        <p:spPr bwMode="auto">
          <a:xfrm>
            <a:off x="38020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9" name="Line 16"/>
          <p:cNvSpPr>
            <a:spLocks noChangeShapeType="1"/>
          </p:cNvSpPr>
          <p:nvPr/>
        </p:nvSpPr>
        <p:spPr bwMode="auto">
          <a:xfrm>
            <a:off x="41322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>
            <a:off x="48768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2070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Line 19"/>
          <p:cNvSpPr>
            <a:spLocks noChangeShapeType="1"/>
          </p:cNvSpPr>
          <p:nvPr/>
        </p:nvSpPr>
        <p:spPr bwMode="auto">
          <a:xfrm>
            <a:off x="55387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3" name="Line 20"/>
          <p:cNvSpPr>
            <a:spLocks noChangeShapeType="1"/>
          </p:cNvSpPr>
          <p:nvPr/>
        </p:nvSpPr>
        <p:spPr bwMode="auto">
          <a:xfrm>
            <a:off x="58689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>
            <a:off x="61991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5" name="Line 22"/>
          <p:cNvSpPr>
            <a:spLocks noChangeShapeType="1"/>
          </p:cNvSpPr>
          <p:nvPr/>
        </p:nvSpPr>
        <p:spPr bwMode="auto">
          <a:xfrm rot="-5400000">
            <a:off x="4439444" y="359806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6" name="Line 23"/>
          <p:cNvSpPr>
            <a:spLocks noChangeShapeType="1"/>
          </p:cNvSpPr>
          <p:nvPr/>
        </p:nvSpPr>
        <p:spPr bwMode="auto">
          <a:xfrm rot="-5400000">
            <a:off x="4439444" y="32916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7" name="Line 24"/>
          <p:cNvSpPr>
            <a:spLocks noChangeShapeType="1"/>
          </p:cNvSpPr>
          <p:nvPr/>
        </p:nvSpPr>
        <p:spPr bwMode="auto">
          <a:xfrm rot="-5400000">
            <a:off x="4439444" y="29852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8" name="Line 25"/>
          <p:cNvSpPr>
            <a:spLocks noChangeShapeType="1"/>
          </p:cNvSpPr>
          <p:nvPr/>
        </p:nvSpPr>
        <p:spPr bwMode="auto">
          <a:xfrm rot="-5400000">
            <a:off x="4439444" y="267731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9" name="Line 26"/>
          <p:cNvSpPr>
            <a:spLocks noChangeShapeType="1"/>
          </p:cNvSpPr>
          <p:nvPr/>
        </p:nvSpPr>
        <p:spPr bwMode="auto">
          <a:xfrm rot="-5400000">
            <a:off x="4439444" y="23709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0" name="Line 27"/>
          <p:cNvSpPr>
            <a:spLocks noChangeShapeType="1"/>
          </p:cNvSpPr>
          <p:nvPr/>
        </p:nvSpPr>
        <p:spPr bwMode="auto">
          <a:xfrm rot="-5400000">
            <a:off x="4439444" y="428704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1" name="Line 28"/>
          <p:cNvSpPr>
            <a:spLocks noChangeShapeType="1"/>
          </p:cNvSpPr>
          <p:nvPr/>
        </p:nvSpPr>
        <p:spPr bwMode="auto">
          <a:xfrm rot="-5400000">
            <a:off x="4439444" y="45934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" name="Line 29"/>
          <p:cNvSpPr>
            <a:spLocks noChangeShapeType="1"/>
          </p:cNvSpPr>
          <p:nvPr/>
        </p:nvSpPr>
        <p:spPr bwMode="auto">
          <a:xfrm rot="-5400000">
            <a:off x="4439444" y="490140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3" name="Line 30"/>
          <p:cNvSpPr>
            <a:spLocks noChangeShapeType="1"/>
          </p:cNvSpPr>
          <p:nvPr/>
        </p:nvSpPr>
        <p:spPr bwMode="auto">
          <a:xfrm rot="-5400000">
            <a:off x="4439444" y="52077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4" name="Line 31"/>
          <p:cNvSpPr>
            <a:spLocks noChangeShapeType="1"/>
          </p:cNvSpPr>
          <p:nvPr/>
        </p:nvSpPr>
        <p:spPr bwMode="auto">
          <a:xfrm rot="-5400000">
            <a:off x="4439444" y="55141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5" name="Rectangle 34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/>
              <a:t>© 2010 Glowinkowski™ International Limited</a:t>
            </a:r>
          </a:p>
        </p:txBody>
      </p:sp>
      <p:pic>
        <p:nvPicPr>
          <p:cNvPr id="4126" name="Picture 30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2218308" y="1267768"/>
            <a:ext cx="4732020" cy="4732020"/>
            <a:chOff x="1943100" y="1300163"/>
            <a:chExt cx="5257800" cy="5257800"/>
          </a:xfrm>
        </p:grpSpPr>
        <p:sp>
          <p:nvSpPr>
            <p:cNvPr id="32" name="Oval 3"/>
            <p:cNvSpPr>
              <a:spLocks noChangeArrowheads="1"/>
            </p:cNvSpPr>
            <p:nvPr/>
          </p:nvSpPr>
          <p:spPr bwMode="auto">
            <a:xfrm>
              <a:off x="1943100" y="1300163"/>
              <a:ext cx="5257800" cy="5257800"/>
            </a:xfrm>
            <a:prstGeom prst="ellipse">
              <a:avLst/>
            </a:prstGeom>
            <a:solidFill>
              <a:srgbClr val="C6CFD4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Rectangle 4"/>
            <p:cNvSpPr>
              <a:spLocks noChangeArrowheads="1"/>
            </p:cNvSpPr>
            <p:nvPr/>
          </p:nvSpPr>
          <p:spPr bwMode="auto">
            <a:xfrm>
              <a:off x="2494125" y="1890892"/>
              <a:ext cx="4155751" cy="4128220"/>
            </a:xfrm>
            <a:prstGeom prst="rect">
              <a:avLst/>
            </a:prstGeom>
            <a:gradFill flip="none" rotWithShape="1">
              <a:gsLst>
                <a:gs pos="28000">
                  <a:srgbClr val="4388C3"/>
                </a:gs>
                <a:gs pos="2000">
                  <a:srgbClr val="C6CFD4"/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solidFill>
                <a:srgbClr val="C6CFD4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Rectangle 7"/>
            <p:cNvSpPr>
              <a:spLocks noChangeArrowheads="1"/>
            </p:cNvSpPr>
            <p:nvPr/>
          </p:nvSpPr>
          <p:spPr bwMode="auto">
            <a:xfrm rot="16200000">
              <a:off x="4555891" y="1551860"/>
              <a:ext cx="74611" cy="4806278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Rectangle 7"/>
            <p:cNvSpPr>
              <a:spLocks noChangeArrowheads="1"/>
            </p:cNvSpPr>
            <p:nvPr/>
          </p:nvSpPr>
          <p:spPr bwMode="auto">
            <a:xfrm rot="16200000">
              <a:off x="2130958" y="3910309"/>
              <a:ext cx="4896684" cy="45719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" name="Group 35"/>
            <p:cNvGrpSpPr/>
            <p:nvPr/>
          </p:nvGrpSpPr>
          <p:grpSpPr>
            <a:xfrm>
              <a:off x="2508023" y="1890892"/>
              <a:ext cx="4142550" cy="4128220"/>
              <a:chOff x="2508023" y="1890892"/>
              <a:chExt cx="4142550" cy="4128220"/>
            </a:xfrm>
          </p:grpSpPr>
          <p:grpSp>
            <p:nvGrpSpPr>
              <p:cNvPr id="4" name="Group 36"/>
              <p:cNvGrpSpPr/>
              <p:nvPr/>
            </p:nvGrpSpPr>
            <p:grpSpPr>
              <a:xfrm>
                <a:off x="2831804" y="1890892"/>
                <a:ext cx="3480392" cy="4128220"/>
                <a:chOff x="2771800" y="2060848"/>
                <a:chExt cx="3600400" cy="3789611"/>
              </a:xfrm>
            </p:grpSpPr>
            <p:cxnSp>
              <p:nvCxnSpPr>
                <p:cNvPr id="48" name="Straight Connector 47"/>
                <p:cNvCxnSpPr/>
                <p:nvPr/>
              </p:nvCxnSpPr>
              <p:spPr>
                <a:xfrm>
                  <a:off x="277180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>
                  <a:off x="349188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385192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>
                  <a:off x="421196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>
                  <a:off x="313184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>
                  <a:off x="493204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565212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>
                  <a:off x="601216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>
                  <a:off x="637220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>
                  <a:off x="529208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Straight Connector 37"/>
              <p:cNvCxnSpPr/>
              <p:nvPr/>
            </p:nvCxnSpPr>
            <p:spPr>
              <a:xfrm rot="16200000">
                <a:off x="4579298" y="3603815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rot="16200000">
                <a:off x="4579298" y="2915779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rot="16200000">
                <a:off x="4579298" y="2571761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rot="16200000">
                <a:off x="4579298" y="2227743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rot="16200000">
                <a:off x="4579298" y="3259797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rot="16200000">
                <a:off x="4579298" y="1195689"/>
                <a:ext cx="0" cy="4142550"/>
              </a:xfrm>
              <a:prstGeom prst="line">
                <a:avLst/>
              </a:prstGeom>
              <a:ln w="6350">
                <a:solidFill>
                  <a:srgbClr val="C6CFD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rot="16200000">
                <a:off x="4579298" y="851671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rot="16200000">
                <a:off x="4579298" y="507653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rot="16200000">
                <a:off x="4579298" y="1539707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rot="16200000">
                <a:off x="4579298" y="163635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8" name="TextBox 57"/>
          <p:cNvSpPr txBox="1"/>
          <p:nvPr/>
        </p:nvSpPr>
        <p:spPr>
          <a:xfrm>
            <a:off x="1259632" y="3487843"/>
            <a:ext cx="13639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Incremental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588224" y="3498351"/>
            <a:ext cx="1317686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Radical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0884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611560" y="1885950"/>
            <a:ext cx="7846640" cy="19050"/>
          </a:xfrm>
          <a:prstGeom prst="line">
            <a:avLst/>
          </a:prstGeom>
          <a:noFill/>
          <a:ln w="9525">
            <a:solidFill>
              <a:srgbClr val="4388C3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04" name="Line 8"/>
          <p:cNvSpPr>
            <a:spLocks noChangeShapeType="1"/>
          </p:cNvSpPr>
          <p:nvPr/>
        </p:nvSpPr>
        <p:spPr bwMode="auto">
          <a:xfrm rot="16200000">
            <a:off x="4593431" y="1877219"/>
            <a:ext cx="0" cy="17463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05" name="Line 9"/>
          <p:cNvSpPr>
            <a:spLocks noChangeShapeType="1"/>
          </p:cNvSpPr>
          <p:nvPr/>
        </p:nvSpPr>
        <p:spPr bwMode="auto">
          <a:xfrm rot="10800000">
            <a:off x="4218781" y="155495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06" name="Line 10"/>
          <p:cNvSpPr>
            <a:spLocks noChangeShapeType="1"/>
          </p:cNvSpPr>
          <p:nvPr/>
        </p:nvSpPr>
        <p:spPr bwMode="auto">
          <a:xfrm rot="10800000">
            <a:off x="3912394" y="155495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07" name="Line 11"/>
          <p:cNvSpPr>
            <a:spLocks noChangeShapeType="1"/>
          </p:cNvSpPr>
          <p:nvPr/>
        </p:nvSpPr>
        <p:spPr bwMode="auto">
          <a:xfrm rot="10800000">
            <a:off x="3606006" y="155495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08" name="Line 12"/>
          <p:cNvSpPr>
            <a:spLocks noChangeShapeType="1"/>
          </p:cNvSpPr>
          <p:nvPr/>
        </p:nvSpPr>
        <p:spPr bwMode="auto">
          <a:xfrm rot="10800000">
            <a:off x="3298031" y="155495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10" name="Line 14"/>
          <p:cNvSpPr>
            <a:spLocks noChangeShapeType="1"/>
          </p:cNvSpPr>
          <p:nvPr/>
        </p:nvSpPr>
        <p:spPr bwMode="auto">
          <a:xfrm rot="10800000">
            <a:off x="4907756" y="155495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11" name="Line 15"/>
          <p:cNvSpPr>
            <a:spLocks noChangeShapeType="1"/>
          </p:cNvSpPr>
          <p:nvPr/>
        </p:nvSpPr>
        <p:spPr bwMode="auto">
          <a:xfrm rot="10800000">
            <a:off x="5214144" y="155495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12" name="Line 16"/>
          <p:cNvSpPr>
            <a:spLocks noChangeShapeType="1"/>
          </p:cNvSpPr>
          <p:nvPr/>
        </p:nvSpPr>
        <p:spPr bwMode="auto">
          <a:xfrm rot="10800000">
            <a:off x="5522119" y="155495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13" name="Line 17"/>
          <p:cNvSpPr>
            <a:spLocks noChangeShapeType="1"/>
          </p:cNvSpPr>
          <p:nvPr/>
        </p:nvSpPr>
        <p:spPr bwMode="auto">
          <a:xfrm rot="10800000">
            <a:off x="5828506" y="155495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14" name="Line 18"/>
          <p:cNvSpPr>
            <a:spLocks noChangeShapeType="1"/>
          </p:cNvSpPr>
          <p:nvPr/>
        </p:nvSpPr>
        <p:spPr bwMode="auto">
          <a:xfrm rot="10800000">
            <a:off x="6134894" y="155495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199" name="Text Box 19"/>
          <p:cNvSpPr txBox="1">
            <a:spLocks noChangeArrowheads="1"/>
          </p:cNvSpPr>
          <p:nvPr/>
        </p:nvSpPr>
        <p:spPr bwMode="auto">
          <a:xfrm>
            <a:off x="381000" y="2365375"/>
            <a:ext cx="3762375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0975" indent="-180975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GB" sz="1400"/>
              <a:t>Prefers change to be in small incremental steps</a:t>
            </a:r>
          </a:p>
          <a:p>
            <a:pPr eaLnBrk="1" hangingPunct="1"/>
            <a:endParaRPr lang="en-GB" sz="1400"/>
          </a:p>
          <a:p>
            <a:pPr eaLnBrk="1" hangingPunct="1">
              <a:buFontTx/>
              <a:buChar char="•"/>
            </a:pPr>
            <a:r>
              <a:rPr lang="en-GB" sz="1400"/>
              <a:t>Is mainly interested in improving existing ways of doing things</a:t>
            </a:r>
          </a:p>
          <a:p>
            <a:pPr eaLnBrk="1" hangingPunct="1"/>
            <a:endParaRPr lang="en-GB" sz="1400"/>
          </a:p>
          <a:p>
            <a:pPr eaLnBrk="1" hangingPunct="1">
              <a:buFontTx/>
              <a:buChar char="•"/>
            </a:pPr>
            <a:r>
              <a:rPr lang="en-GB" sz="1400"/>
              <a:t>Prefers to look at a situation in detail</a:t>
            </a:r>
          </a:p>
          <a:p>
            <a:pPr eaLnBrk="1" hangingPunct="1"/>
            <a:endParaRPr lang="en-GB" sz="1400"/>
          </a:p>
          <a:p>
            <a:pPr eaLnBrk="1" hangingPunct="1">
              <a:buFontTx/>
              <a:buChar char="•"/>
            </a:pPr>
            <a:r>
              <a:rPr lang="en-GB" sz="1400"/>
              <a:t>Considers practical application more important than theory</a:t>
            </a:r>
          </a:p>
          <a:p>
            <a:pPr eaLnBrk="1" hangingPunct="1">
              <a:buFontTx/>
              <a:buChar char="•"/>
            </a:pPr>
            <a:endParaRPr lang="en-GB" sz="1400"/>
          </a:p>
          <a:p>
            <a:pPr eaLnBrk="1" hangingPunct="1">
              <a:buFontTx/>
              <a:buChar char="•"/>
            </a:pPr>
            <a:r>
              <a:rPr lang="en-GB" sz="1400"/>
              <a:t>Prefers to deal with hard facts</a:t>
            </a:r>
          </a:p>
          <a:p>
            <a:pPr eaLnBrk="1" hangingPunct="1">
              <a:buFontTx/>
              <a:buChar char="•"/>
            </a:pPr>
            <a:endParaRPr lang="en-GB" sz="1400"/>
          </a:p>
          <a:p>
            <a:pPr eaLnBrk="1" hangingPunct="1">
              <a:buFontTx/>
              <a:buChar char="•"/>
            </a:pPr>
            <a:r>
              <a:rPr lang="en-GB" sz="1400"/>
              <a:t>Prefers to evaluate all the available data before making a decision</a:t>
            </a:r>
          </a:p>
        </p:txBody>
      </p:sp>
      <p:sp>
        <p:nvSpPr>
          <p:cNvPr id="8200" name="Rectangle 20"/>
          <p:cNvSpPr>
            <a:spLocks noChangeArrowheads="1"/>
          </p:cNvSpPr>
          <p:nvPr/>
        </p:nvSpPr>
        <p:spPr bwMode="auto">
          <a:xfrm>
            <a:off x="5057775" y="2365375"/>
            <a:ext cx="3800475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80975" indent="-180975">
              <a:buFontTx/>
              <a:buChar char="•"/>
            </a:pPr>
            <a:r>
              <a:rPr lang="en-GB" sz="1400"/>
              <a:t>Prefers the more Radical solutions to problems </a:t>
            </a:r>
          </a:p>
          <a:p>
            <a:pPr marL="180975" indent="-180975">
              <a:buFontTx/>
              <a:buChar char="•"/>
            </a:pPr>
            <a:endParaRPr lang="en-GB" sz="1400"/>
          </a:p>
          <a:p>
            <a:pPr marL="180975" indent="-180975">
              <a:buFontTx/>
              <a:buChar char="•"/>
            </a:pPr>
            <a:r>
              <a:rPr lang="en-GB" sz="1400"/>
              <a:t>Prefers to find different ways of doing things</a:t>
            </a:r>
          </a:p>
          <a:p>
            <a:pPr marL="180975" indent="-180975">
              <a:buFontTx/>
              <a:buChar char="•"/>
            </a:pPr>
            <a:endParaRPr lang="en-GB" sz="1400"/>
          </a:p>
          <a:p>
            <a:pPr marL="180975" indent="-180975">
              <a:buFontTx/>
              <a:buChar char="•"/>
            </a:pPr>
            <a:r>
              <a:rPr lang="en-GB" sz="1400"/>
              <a:t>Enjoys seeing the bigger picture</a:t>
            </a:r>
          </a:p>
          <a:p>
            <a:pPr marL="180975" indent="-180975">
              <a:buFontTx/>
              <a:buChar char="•"/>
            </a:pPr>
            <a:endParaRPr lang="en-GB" sz="1400"/>
          </a:p>
          <a:p>
            <a:pPr marL="180975" indent="-180975">
              <a:buFontTx/>
              <a:buChar char="•"/>
            </a:pPr>
            <a:r>
              <a:rPr lang="en-GB" sz="1400"/>
              <a:t>Enjoys thinking about how different ideas inter-relate</a:t>
            </a:r>
          </a:p>
          <a:p>
            <a:pPr marL="180975" indent="-180975">
              <a:buFontTx/>
              <a:buChar char="•"/>
            </a:pPr>
            <a:endParaRPr lang="en-GB" sz="1400"/>
          </a:p>
          <a:p>
            <a:pPr marL="180975" indent="-180975">
              <a:buFontTx/>
              <a:buChar char="•"/>
            </a:pPr>
            <a:r>
              <a:rPr lang="en-GB" sz="1400"/>
              <a:t>Puts imagination before information when problem-solving</a:t>
            </a:r>
          </a:p>
          <a:p>
            <a:pPr marL="180975" indent="-180975">
              <a:buFontTx/>
              <a:buChar char="•"/>
            </a:pPr>
            <a:endParaRPr lang="en-GB" sz="1400"/>
          </a:p>
          <a:p>
            <a:pPr marL="180975" indent="-180975">
              <a:buFontTx/>
              <a:buChar char="•"/>
            </a:pPr>
            <a:r>
              <a:rPr lang="en-GB" sz="1400"/>
              <a:t>Prefers to use intuition in order to solve problems</a:t>
            </a:r>
          </a:p>
        </p:txBody>
      </p:sp>
      <p:sp>
        <p:nvSpPr>
          <p:cNvPr id="8201" name="Text Box 24"/>
          <p:cNvSpPr txBox="1">
            <a:spLocks noChangeArrowheads="1"/>
          </p:cNvSpPr>
          <p:nvPr/>
        </p:nvSpPr>
        <p:spPr bwMode="auto">
          <a:xfrm>
            <a:off x="0" y="6597650"/>
            <a:ext cx="27717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00"/>
              <a:t>© 2010 Glowinkowski™ International Limited</a:t>
            </a:r>
          </a:p>
        </p:txBody>
      </p:sp>
      <p:pic>
        <p:nvPicPr>
          <p:cNvPr id="8202" name="Picture 22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7"/>
          <p:cNvSpPr>
            <a:spLocks noChangeArrowheads="1"/>
          </p:cNvSpPr>
          <p:nvPr/>
        </p:nvSpPr>
        <p:spPr bwMode="auto">
          <a:xfrm rot="16200000">
            <a:off x="4551124" y="-678120"/>
            <a:ext cx="67150" cy="4325650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Rectangle 7"/>
          <p:cNvSpPr>
            <a:spLocks noChangeArrowheads="1"/>
          </p:cNvSpPr>
          <p:nvPr/>
        </p:nvSpPr>
        <p:spPr bwMode="auto">
          <a:xfrm rot="16200000">
            <a:off x="4507430" y="-678120"/>
            <a:ext cx="67150" cy="4325650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1197242" y="1315428"/>
            <a:ext cx="13639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Incremental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25834" y="1325936"/>
            <a:ext cx="1317686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Radical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077200" cy="1039168"/>
          </a:xfrm>
        </p:spPr>
        <p:txBody>
          <a:bodyPr/>
          <a:lstStyle/>
          <a:p>
            <a:pPr algn="ctr" eaLnBrk="1" hangingPunct="1"/>
            <a:r>
              <a:rPr lang="en-GB" sz="2800" dirty="0" smtClean="0"/>
              <a:t>Problem Solving &amp; Implementation Style</a:t>
            </a:r>
            <a:br>
              <a:rPr lang="en-GB" sz="2800" dirty="0" smtClean="0"/>
            </a:br>
            <a:r>
              <a:rPr lang="en-GB" sz="2400" dirty="0" smtClean="0"/>
              <a:t>The Thinking Dimension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2800" dirty="0" smtClean="0"/>
              <a:t>Problem Solving &amp; Implementation Style</a:t>
            </a:r>
          </a:p>
        </p:txBody>
      </p:sp>
      <p:sp>
        <p:nvSpPr>
          <p:cNvPr id="4105" name="Line 12"/>
          <p:cNvSpPr>
            <a:spLocks noChangeShapeType="1"/>
          </p:cNvSpPr>
          <p:nvPr/>
        </p:nvSpPr>
        <p:spPr bwMode="auto">
          <a:xfrm>
            <a:off x="28098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>
            <a:off x="34702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8" name="Line 15"/>
          <p:cNvSpPr>
            <a:spLocks noChangeShapeType="1"/>
          </p:cNvSpPr>
          <p:nvPr/>
        </p:nvSpPr>
        <p:spPr bwMode="auto">
          <a:xfrm>
            <a:off x="38020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9" name="Line 16"/>
          <p:cNvSpPr>
            <a:spLocks noChangeShapeType="1"/>
          </p:cNvSpPr>
          <p:nvPr/>
        </p:nvSpPr>
        <p:spPr bwMode="auto">
          <a:xfrm>
            <a:off x="41322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>
            <a:off x="48768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2070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Line 19"/>
          <p:cNvSpPr>
            <a:spLocks noChangeShapeType="1"/>
          </p:cNvSpPr>
          <p:nvPr/>
        </p:nvSpPr>
        <p:spPr bwMode="auto">
          <a:xfrm>
            <a:off x="55387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3" name="Line 20"/>
          <p:cNvSpPr>
            <a:spLocks noChangeShapeType="1"/>
          </p:cNvSpPr>
          <p:nvPr/>
        </p:nvSpPr>
        <p:spPr bwMode="auto">
          <a:xfrm>
            <a:off x="58689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>
            <a:off x="61991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5" name="Line 22"/>
          <p:cNvSpPr>
            <a:spLocks noChangeShapeType="1"/>
          </p:cNvSpPr>
          <p:nvPr/>
        </p:nvSpPr>
        <p:spPr bwMode="auto">
          <a:xfrm rot="-5400000">
            <a:off x="4439444" y="359806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6" name="Line 23"/>
          <p:cNvSpPr>
            <a:spLocks noChangeShapeType="1"/>
          </p:cNvSpPr>
          <p:nvPr/>
        </p:nvSpPr>
        <p:spPr bwMode="auto">
          <a:xfrm rot="-5400000">
            <a:off x="4439444" y="32916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7" name="Line 24"/>
          <p:cNvSpPr>
            <a:spLocks noChangeShapeType="1"/>
          </p:cNvSpPr>
          <p:nvPr/>
        </p:nvSpPr>
        <p:spPr bwMode="auto">
          <a:xfrm rot="-5400000">
            <a:off x="4439444" y="29852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8" name="Line 25"/>
          <p:cNvSpPr>
            <a:spLocks noChangeShapeType="1"/>
          </p:cNvSpPr>
          <p:nvPr/>
        </p:nvSpPr>
        <p:spPr bwMode="auto">
          <a:xfrm rot="-5400000">
            <a:off x="4439444" y="267731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9" name="Line 26"/>
          <p:cNvSpPr>
            <a:spLocks noChangeShapeType="1"/>
          </p:cNvSpPr>
          <p:nvPr/>
        </p:nvSpPr>
        <p:spPr bwMode="auto">
          <a:xfrm rot="-5400000">
            <a:off x="4439444" y="23709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0" name="Line 27"/>
          <p:cNvSpPr>
            <a:spLocks noChangeShapeType="1"/>
          </p:cNvSpPr>
          <p:nvPr/>
        </p:nvSpPr>
        <p:spPr bwMode="auto">
          <a:xfrm rot="-5400000">
            <a:off x="4439444" y="428704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1" name="Line 28"/>
          <p:cNvSpPr>
            <a:spLocks noChangeShapeType="1"/>
          </p:cNvSpPr>
          <p:nvPr/>
        </p:nvSpPr>
        <p:spPr bwMode="auto">
          <a:xfrm rot="-5400000">
            <a:off x="4439444" y="45934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" name="Line 29"/>
          <p:cNvSpPr>
            <a:spLocks noChangeShapeType="1"/>
          </p:cNvSpPr>
          <p:nvPr/>
        </p:nvSpPr>
        <p:spPr bwMode="auto">
          <a:xfrm rot="-5400000">
            <a:off x="4439444" y="490140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3" name="Line 30"/>
          <p:cNvSpPr>
            <a:spLocks noChangeShapeType="1"/>
          </p:cNvSpPr>
          <p:nvPr/>
        </p:nvSpPr>
        <p:spPr bwMode="auto">
          <a:xfrm rot="-5400000">
            <a:off x="4439444" y="52077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4" name="Line 31"/>
          <p:cNvSpPr>
            <a:spLocks noChangeShapeType="1"/>
          </p:cNvSpPr>
          <p:nvPr/>
        </p:nvSpPr>
        <p:spPr bwMode="auto">
          <a:xfrm rot="-5400000">
            <a:off x="4439444" y="55141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5" name="Rectangle 34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/>
              <a:t>© 2010 Glowinkowski™ International Limited</a:t>
            </a:r>
          </a:p>
        </p:txBody>
      </p:sp>
      <p:pic>
        <p:nvPicPr>
          <p:cNvPr id="4126" name="Picture 30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"/>
          <p:cNvGrpSpPr/>
          <p:nvPr/>
        </p:nvGrpSpPr>
        <p:grpSpPr>
          <a:xfrm>
            <a:off x="2218308" y="1267768"/>
            <a:ext cx="4732020" cy="4732020"/>
            <a:chOff x="2218308" y="1267768"/>
            <a:chExt cx="4732020" cy="4732020"/>
          </a:xfrm>
        </p:grpSpPr>
        <p:sp>
          <p:nvSpPr>
            <p:cNvPr id="32" name="Oval 3"/>
            <p:cNvSpPr>
              <a:spLocks noChangeArrowheads="1"/>
            </p:cNvSpPr>
            <p:nvPr/>
          </p:nvSpPr>
          <p:spPr bwMode="auto">
            <a:xfrm>
              <a:off x="2218308" y="1267768"/>
              <a:ext cx="4732020" cy="4732020"/>
            </a:xfrm>
            <a:prstGeom prst="ellipse">
              <a:avLst/>
            </a:prstGeom>
            <a:solidFill>
              <a:srgbClr val="C6CFD4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Rectangle 4"/>
            <p:cNvSpPr>
              <a:spLocks noChangeArrowheads="1"/>
            </p:cNvSpPr>
            <p:nvPr/>
          </p:nvSpPr>
          <p:spPr bwMode="auto">
            <a:xfrm>
              <a:off x="2714231" y="1799424"/>
              <a:ext cx="3740176" cy="3715398"/>
            </a:xfrm>
            <a:prstGeom prst="rect">
              <a:avLst/>
            </a:prstGeom>
            <a:gradFill flip="none" rotWithShape="1">
              <a:gsLst>
                <a:gs pos="28000">
                  <a:srgbClr val="4388C3"/>
                </a:gs>
                <a:gs pos="2000">
                  <a:srgbClr val="C6CFD4"/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solidFill>
                <a:srgbClr val="C6CFD4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Rectangle 7"/>
            <p:cNvSpPr>
              <a:spLocks noChangeArrowheads="1"/>
            </p:cNvSpPr>
            <p:nvPr/>
          </p:nvSpPr>
          <p:spPr bwMode="auto">
            <a:xfrm rot="16200000">
              <a:off x="4569820" y="1494295"/>
              <a:ext cx="67150" cy="4325650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Rectangle 7"/>
            <p:cNvSpPr>
              <a:spLocks noChangeArrowheads="1"/>
            </p:cNvSpPr>
            <p:nvPr/>
          </p:nvSpPr>
          <p:spPr bwMode="auto">
            <a:xfrm rot="16200000">
              <a:off x="2387380" y="3616899"/>
              <a:ext cx="4407016" cy="41147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" name="Group 35"/>
            <p:cNvGrpSpPr/>
            <p:nvPr/>
          </p:nvGrpSpPr>
          <p:grpSpPr>
            <a:xfrm>
              <a:off x="2726739" y="1799424"/>
              <a:ext cx="3728295" cy="3715398"/>
              <a:chOff x="2508023" y="1890892"/>
              <a:chExt cx="4142550" cy="4128220"/>
            </a:xfrm>
          </p:grpSpPr>
          <p:grpSp>
            <p:nvGrpSpPr>
              <p:cNvPr id="4" name="Group 36"/>
              <p:cNvGrpSpPr/>
              <p:nvPr/>
            </p:nvGrpSpPr>
            <p:grpSpPr>
              <a:xfrm>
                <a:off x="2831804" y="1890892"/>
                <a:ext cx="3480392" cy="4128220"/>
                <a:chOff x="2771800" y="2060848"/>
                <a:chExt cx="3600400" cy="3789611"/>
              </a:xfrm>
            </p:grpSpPr>
            <p:cxnSp>
              <p:nvCxnSpPr>
                <p:cNvPr id="48" name="Straight Connector 47"/>
                <p:cNvCxnSpPr/>
                <p:nvPr/>
              </p:nvCxnSpPr>
              <p:spPr>
                <a:xfrm>
                  <a:off x="277180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>
                  <a:off x="349188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385192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>
                  <a:off x="421196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>
                  <a:off x="313184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>
                  <a:off x="493204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565212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>
                  <a:off x="601216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>
                  <a:off x="637220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>
                  <a:off x="529208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Straight Connector 37"/>
              <p:cNvCxnSpPr/>
              <p:nvPr/>
            </p:nvCxnSpPr>
            <p:spPr>
              <a:xfrm rot="16200000">
                <a:off x="4579298" y="3603815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rot="16200000">
                <a:off x="4579298" y="2915779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rot="16200000">
                <a:off x="4579298" y="2571761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rot="16200000">
                <a:off x="4579298" y="2227743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rot="16200000">
                <a:off x="4579298" y="3259797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rot="16200000">
                <a:off x="4579298" y="1195689"/>
                <a:ext cx="0" cy="4142550"/>
              </a:xfrm>
              <a:prstGeom prst="line">
                <a:avLst/>
              </a:prstGeom>
              <a:ln w="6350">
                <a:solidFill>
                  <a:srgbClr val="C6CFD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rot="16200000">
                <a:off x="4579298" y="851671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rot="16200000">
                <a:off x="4579298" y="507653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rot="16200000">
                <a:off x="4579298" y="1539707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rot="16200000">
                <a:off x="4579298" y="163635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8" name="TextBox 57"/>
          <p:cNvSpPr txBox="1"/>
          <p:nvPr/>
        </p:nvSpPr>
        <p:spPr>
          <a:xfrm>
            <a:off x="1259632" y="3487843"/>
            <a:ext cx="13639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Incremental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588224" y="3498351"/>
            <a:ext cx="1317686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Radical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806631" y="1101569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Focused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806631" y="5840982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Flexible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37111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Text Box 19"/>
          <p:cNvSpPr txBox="1">
            <a:spLocks noChangeArrowheads="1"/>
          </p:cNvSpPr>
          <p:nvPr/>
        </p:nvSpPr>
        <p:spPr bwMode="auto">
          <a:xfrm>
            <a:off x="2222009" y="1844824"/>
            <a:ext cx="5776913" cy="176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0975" indent="-180975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en-GB" sz="1400" dirty="0"/>
              <a:t>Tends to be single minded in pursuit of an outcome</a:t>
            </a:r>
          </a:p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Prefers </a:t>
            </a:r>
            <a:r>
              <a:rPr lang="en-GB" sz="1400" dirty="0"/>
              <a:t>to work with deadlines</a:t>
            </a:r>
          </a:p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Prefers </a:t>
            </a:r>
            <a:r>
              <a:rPr lang="en-GB" sz="1400" dirty="0"/>
              <a:t>work that requires attention to accuracy and detail</a:t>
            </a:r>
          </a:p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Prefers </a:t>
            </a:r>
            <a:r>
              <a:rPr lang="en-GB" sz="1400" dirty="0"/>
              <a:t>to have a clearly defined objective in mind</a:t>
            </a:r>
          </a:p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Is </a:t>
            </a:r>
            <a:r>
              <a:rPr lang="en-GB" sz="1400" dirty="0"/>
              <a:t>highly organised in how they carry out their activities</a:t>
            </a:r>
          </a:p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Prefers </a:t>
            </a:r>
            <a:r>
              <a:rPr lang="en-GB" sz="1400" dirty="0"/>
              <a:t>their activities to be prioritised</a:t>
            </a:r>
          </a:p>
        </p:txBody>
      </p:sp>
      <p:sp>
        <p:nvSpPr>
          <p:cNvPr id="9223" name="Line 20"/>
          <p:cNvSpPr>
            <a:spLocks noChangeShapeType="1"/>
          </p:cNvSpPr>
          <p:nvPr/>
        </p:nvSpPr>
        <p:spPr bwMode="auto">
          <a:xfrm rot="-5400000">
            <a:off x="5271294" y="561182"/>
            <a:ext cx="0" cy="6748462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24" name="Text Box 21"/>
          <p:cNvSpPr txBox="1">
            <a:spLocks noChangeArrowheads="1"/>
          </p:cNvSpPr>
          <p:nvPr/>
        </p:nvSpPr>
        <p:spPr bwMode="auto">
          <a:xfrm>
            <a:off x="2365375" y="4137025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400"/>
          </a:p>
        </p:txBody>
      </p:sp>
      <p:sp>
        <p:nvSpPr>
          <p:cNvPr id="9225" name="Rectangle 22"/>
          <p:cNvSpPr>
            <a:spLocks noChangeArrowheads="1"/>
          </p:cNvSpPr>
          <p:nvPr/>
        </p:nvSpPr>
        <p:spPr bwMode="auto">
          <a:xfrm>
            <a:off x="2206625" y="4062413"/>
            <a:ext cx="6502400" cy="176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80975" indent="-180975">
              <a:spcAft>
                <a:spcPts val="600"/>
              </a:spcAft>
              <a:buFontTx/>
              <a:buChar char="•"/>
            </a:pPr>
            <a:r>
              <a:rPr lang="en-GB" sz="1400" dirty="0"/>
              <a:t>Finds it easy to move on to something new</a:t>
            </a:r>
          </a:p>
          <a:p>
            <a:pPr marL="180975" indent="-180975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Enjoys </a:t>
            </a:r>
            <a:r>
              <a:rPr lang="en-GB" sz="1400" dirty="0"/>
              <a:t>seeing the value of new approaches</a:t>
            </a:r>
          </a:p>
          <a:p>
            <a:pPr marL="180975" indent="-180975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Sometimes </a:t>
            </a:r>
            <a:r>
              <a:rPr lang="en-GB" sz="1400" dirty="0"/>
              <a:t>feels that detailed preparation can inhibit effectiveness</a:t>
            </a:r>
          </a:p>
          <a:p>
            <a:pPr marL="180975" indent="-180975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Prefers </a:t>
            </a:r>
            <a:r>
              <a:rPr lang="en-GB" sz="1400" dirty="0"/>
              <a:t>keeping their options open</a:t>
            </a:r>
          </a:p>
          <a:p>
            <a:pPr marL="180975" indent="-180975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Prefers </a:t>
            </a:r>
            <a:r>
              <a:rPr lang="en-GB" sz="1400" dirty="0"/>
              <a:t>less structure and organisation applied to their activities</a:t>
            </a:r>
          </a:p>
          <a:p>
            <a:pPr marL="180975" indent="-180975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Tends </a:t>
            </a:r>
            <a:r>
              <a:rPr lang="en-GB" sz="1400" dirty="0"/>
              <a:t>not to prioritise their activities</a:t>
            </a:r>
          </a:p>
        </p:txBody>
      </p:sp>
      <p:sp>
        <p:nvSpPr>
          <p:cNvPr id="9226" name="Text Box 26"/>
          <p:cNvSpPr txBox="1">
            <a:spLocks noChangeArrowheads="1"/>
          </p:cNvSpPr>
          <p:nvPr/>
        </p:nvSpPr>
        <p:spPr bwMode="auto">
          <a:xfrm>
            <a:off x="0" y="6597650"/>
            <a:ext cx="27717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00"/>
              <a:t>© 2010 Glowinkowski™ International Limited</a:t>
            </a:r>
          </a:p>
        </p:txBody>
      </p:sp>
      <p:pic>
        <p:nvPicPr>
          <p:cNvPr id="9227" name="Picture 23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077200" cy="1039168"/>
          </a:xfrm>
        </p:spPr>
        <p:txBody>
          <a:bodyPr/>
          <a:lstStyle/>
          <a:p>
            <a:pPr algn="ctr" eaLnBrk="1" hangingPunct="1"/>
            <a:r>
              <a:rPr lang="en-GB" sz="2800" dirty="0" smtClean="0"/>
              <a:t>Problem Solving &amp; Implementation Style</a:t>
            </a:r>
            <a:br>
              <a:rPr lang="en-GB" sz="2800" dirty="0" smtClean="0"/>
            </a:br>
            <a:r>
              <a:rPr lang="en-GB" sz="2400" dirty="0" smtClean="0"/>
              <a:t>The Achieving Dimension</a:t>
            </a:r>
          </a:p>
        </p:txBody>
      </p:sp>
      <p:sp>
        <p:nvSpPr>
          <p:cNvPr id="25" name="Rectangle 7"/>
          <p:cNvSpPr>
            <a:spLocks noChangeArrowheads="1"/>
          </p:cNvSpPr>
          <p:nvPr/>
        </p:nvSpPr>
        <p:spPr bwMode="auto">
          <a:xfrm rot="16200000">
            <a:off x="-1040384" y="3883821"/>
            <a:ext cx="4407016" cy="41147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385437" y="1558748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Focused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5437" y="5970171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Flexible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this presentation is in English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2800" dirty="0" smtClean="0"/>
              <a:t>Problem Solving &amp; Implementation Style</a:t>
            </a:r>
          </a:p>
        </p:txBody>
      </p:sp>
      <p:sp>
        <p:nvSpPr>
          <p:cNvPr id="4105" name="Line 12"/>
          <p:cNvSpPr>
            <a:spLocks noChangeShapeType="1"/>
          </p:cNvSpPr>
          <p:nvPr/>
        </p:nvSpPr>
        <p:spPr bwMode="auto">
          <a:xfrm>
            <a:off x="28098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>
            <a:off x="34702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8" name="Line 15"/>
          <p:cNvSpPr>
            <a:spLocks noChangeShapeType="1"/>
          </p:cNvSpPr>
          <p:nvPr/>
        </p:nvSpPr>
        <p:spPr bwMode="auto">
          <a:xfrm>
            <a:off x="38020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9" name="Line 16"/>
          <p:cNvSpPr>
            <a:spLocks noChangeShapeType="1"/>
          </p:cNvSpPr>
          <p:nvPr/>
        </p:nvSpPr>
        <p:spPr bwMode="auto">
          <a:xfrm>
            <a:off x="41322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>
            <a:off x="48768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2070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Line 19"/>
          <p:cNvSpPr>
            <a:spLocks noChangeShapeType="1"/>
          </p:cNvSpPr>
          <p:nvPr/>
        </p:nvSpPr>
        <p:spPr bwMode="auto">
          <a:xfrm>
            <a:off x="55387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3" name="Line 20"/>
          <p:cNvSpPr>
            <a:spLocks noChangeShapeType="1"/>
          </p:cNvSpPr>
          <p:nvPr/>
        </p:nvSpPr>
        <p:spPr bwMode="auto">
          <a:xfrm>
            <a:off x="58689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>
            <a:off x="61991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5" name="Line 22"/>
          <p:cNvSpPr>
            <a:spLocks noChangeShapeType="1"/>
          </p:cNvSpPr>
          <p:nvPr/>
        </p:nvSpPr>
        <p:spPr bwMode="auto">
          <a:xfrm rot="-5400000">
            <a:off x="4439444" y="359806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6" name="Line 23"/>
          <p:cNvSpPr>
            <a:spLocks noChangeShapeType="1"/>
          </p:cNvSpPr>
          <p:nvPr/>
        </p:nvSpPr>
        <p:spPr bwMode="auto">
          <a:xfrm rot="-5400000">
            <a:off x="4439444" y="32916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7" name="Line 24"/>
          <p:cNvSpPr>
            <a:spLocks noChangeShapeType="1"/>
          </p:cNvSpPr>
          <p:nvPr/>
        </p:nvSpPr>
        <p:spPr bwMode="auto">
          <a:xfrm rot="-5400000">
            <a:off x="4439444" y="29852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8" name="Line 25"/>
          <p:cNvSpPr>
            <a:spLocks noChangeShapeType="1"/>
          </p:cNvSpPr>
          <p:nvPr/>
        </p:nvSpPr>
        <p:spPr bwMode="auto">
          <a:xfrm rot="-5400000">
            <a:off x="4439444" y="267731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9" name="Line 26"/>
          <p:cNvSpPr>
            <a:spLocks noChangeShapeType="1"/>
          </p:cNvSpPr>
          <p:nvPr/>
        </p:nvSpPr>
        <p:spPr bwMode="auto">
          <a:xfrm rot="-5400000">
            <a:off x="4439444" y="23709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0" name="Line 27"/>
          <p:cNvSpPr>
            <a:spLocks noChangeShapeType="1"/>
          </p:cNvSpPr>
          <p:nvPr/>
        </p:nvSpPr>
        <p:spPr bwMode="auto">
          <a:xfrm rot="-5400000">
            <a:off x="4439444" y="428704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1" name="Line 28"/>
          <p:cNvSpPr>
            <a:spLocks noChangeShapeType="1"/>
          </p:cNvSpPr>
          <p:nvPr/>
        </p:nvSpPr>
        <p:spPr bwMode="auto">
          <a:xfrm rot="-5400000">
            <a:off x="4439444" y="45934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" name="Line 29"/>
          <p:cNvSpPr>
            <a:spLocks noChangeShapeType="1"/>
          </p:cNvSpPr>
          <p:nvPr/>
        </p:nvSpPr>
        <p:spPr bwMode="auto">
          <a:xfrm rot="-5400000">
            <a:off x="4439444" y="490140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3" name="Line 30"/>
          <p:cNvSpPr>
            <a:spLocks noChangeShapeType="1"/>
          </p:cNvSpPr>
          <p:nvPr/>
        </p:nvSpPr>
        <p:spPr bwMode="auto">
          <a:xfrm rot="-5400000">
            <a:off x="4439444" y="52077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4" name="Line 31"/>
          <p:cNvSpPr>
            <a:spLocks noChangeShapeType="1"/>
          </p:cNvSpPr>
          <p:nvPr/>
        </p:nvSpPr>
        <p:spPr bwMode="auto">
          <a:xfrm rot="-5400000">
            <a:off x="4439444" y="55141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5" name="Rectangle 34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/>
              <a:t>© 2010 Glowinkowski™ International Limited</a:t>
            </a:r>
          </a:p>
        </p:txBody>
      </p:sp>
      <p:pic>
        <p:nvPicPr>
          <p:cNvPr id="4126" name="Picture 30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2218308" y="1267768"/>
            <a:ext cx="4732020" cy="4732020"/>
            <a:chOff x="1943100" y="1300163"/>
            <a:chExt cx="5257800" cy="5257800"/>
          </a:xfrm>
        </p:grpSpPr>
        <p:sp>
          <p:nvSpPr>
            <p:cNvPr id="32" name="Oval 3"/>
            <p:cNvSpPr>
              <a:spLocks noChangeArrowheads="1"/>
            </p:cNvSpPr>
            <p:nvPr/>
          </p:nvSpPr>
          <p:spPr bwMode="auto">
            <a:xfrm>
              <a:off x="1943100" y="1300163"/>
              <a:ext cx="5257800" cy="5257800"/>
            </a:xfrm>
            <a:prstGeom prst="ellipse">
              <a:avLst/>
            </a:prstGeom>
            <a:solidFill>
              <a:srgbClr val="C6CFD4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Rectangle 4"/>
            <p:cNvSpPr>
              <a:spLocks noChangeArrowheads="1"/>
            </p:cNvSpPr>
            <p:nvPr/>
          </p:nvSpPr>
          <p:spPr bwMode="auto">
            <a:xfrm>
              <a:off x="2494125" y="1890892"/>
              <a:ext cx="4155751" cy="4128220"/>
            </a:xfrm>
            <a:prstGeom prst="rect">
              <a:avLst/>
            </a:prstGeom>
            <a:gradFill flip="none" rotWithShape="1">
              <a:gsLst>
                <a:gs pos="28000">
                  <a:srgbClr val="4388C3"/>
                </a:gs>
                <a:gs pos="2000">
                  <a:srgbClr val="C6CFD4"/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solidFill>
                <a:srgbClr val="C6CFD4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Rectangle 7"/>
            <p:cNvSpPr>
              <a:spLocks noChangeArrowheads="1"/>
            </p:cNvSpPr>
            <p:nvPr/>
          </p:nvSpPr>
          <p:spPr bwMode="auto">
            <a:xfrm rot="16200000">
              <a:off x="4555891" y="1551860"/>
              <a:ext cx="74611" cy="4806278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Rectangle 7"/>
            <p:cNvSpPr>
              <a:spLocks noChangeArrowheads="1"/>
            </p:cNvSpPr>
            <p:nvPr/>
          </p:nvSpPr>
          <p:spPr bwMode="auto">
            <a:xfrm rot="16200000">
              <a:off x="2130958" y="3910309"/>
              <a:ext cx="4896684" cy="45719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" name="Group 35"/>
            <p:cNvGrpSpPr/>
            <p:nvPr/>
          </p:nvGrpSpPr>
          <p:grpSpPr>
            <a:xfrm>
              <a:off x="2508023" y="1890892"/>
              <a:ext cx="4142550" cy="4128220"/>
              <a:chOff x="2508023" y="1890892"/>
              <a:chExt cx="4142550" cy="4128220"/>
            </a:xfrm>
          </p:grpSpPr>
          <p:grpSp>
            <p:nvGrpSpPr>
              <p:cNvPr id="5" name="Group 36"/>
              <p:cNvGrpSpPr/>
              <p:nvPr/>
            </p:nvGrpSpPr>
            <p:grpSpPr>
              <a:xfrm>
                <a:off x="2831804" y="1890892"/>
                <a:ext cx="3480392" cy="4128220"/>
                <a:chOff x="2771800" y="2060848"/>
                <a:chExt cx="3600400" cy="3789611"/>
              </a:xfrm>
            </p:grpSpPr>
            <p:cxnSp>
              <p:nvCxnSpPr>
                <p:cNvPr id="48" name="Straight Connector 47"/>
                <p:cNvCxnSpPr/>
                <p:nvPr/>
              </p:nvCxnSpPr>
              <p:spPr>
                <a:xfrm>
                  <a:off x="277180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>
                  <a:off x="349188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385192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>
                  <a:off x="421196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>
                  <a:off x="313184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>
                  <a:off x="493204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565212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>
                  <a:off x="601216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>
                  <a:off x="637220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>
                  <a:off x="529208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Straight Connector 37"/>
              <p:cNvCxnSpPr/>
              <p:nvPr/>
            </p:nvCxnSpPr>
            <p:spPr>
              <a:xfrm rot="16200000">
                <a:off x="4579298" y="3603815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rot="16200000">
                <a:off x="4579298" y="2915779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rot="16200000">
                <a:off x="4579298" y="2571761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rot="16200000">
                <a:off x="4579298" y="2227743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rot="16200000">
                <a:off x="4579298" y="3259797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rot="16200000">
                <a:off x="4579298" y="1195689"/>
                <a:ext cx="0" cy="4142550"/>
              </a:xfrm>
              <a:prstGeom prst="line">
                <a:avLst/>
              </a:prstGeom>
              <a:ln w="6350">
                <a:solidFill>
                  <a:srgbClr val="C6CFD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rot="16200000">
                <a:off x="4579298" y="851671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rot="16200000">
                <a:off x="4579298" y="507653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rot="16200000">
                <a:off x="4579298" y="1539707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rot="16200000">
                <a:off x="4579298" y="163635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8" name="TextBox 57"/>
          <p:cNvSpPr txBox="1"/>
          <p:nvPr/>
        </p:nvSpPr>
        <p:spPr>
          <a:xfrm>
            <a:off x="1259632" y="3487843"/>
            <a:ext cx="13639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Incremental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588224" y="3498351"/>
            <a:ext cx="1317686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Radical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806631" y="1101569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Focused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806631" y="5840982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Flexible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4231" y="2645014"/>
            <a:ext cx="1856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PLANNER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598952" y="2645014"/>
            <a:ext cx="1856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STRATEGIST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728236" y="4462561"/>
            <a:ext cx="1856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PRACTITIONER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595982" y="4462561"/>
            <a:ext cx="1856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VISIONARY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0083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697423" y="1810400"/>
            <a:ext cx="7921625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Generate practical and realistic ideas</a:t>
            </a:r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Are well organised and create plans with clear priorities</a:t>
            </a:r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Can be resistant to change</a:t>
            </a:r>
          </a:p>
          <a:p>
            <a:pPr marL="180975" indent="-180975" eaLnBrk="1" hangingPunct="1">
              <a:spcBef>
                <a:spcPct val="50000"/>
              </a:spcBef>
              <a:defRPr/>
            </a:pPr>
            <a:endParaRPr lang="en-GB" sz="1200" dirty="0" smtClean="0"/>
          </a:p>
          <a:p>
            <a:pPr eaLnBrk="1" hangingPunct="1">
              <a:spcBef>
                <a:spcPct val="50000"/>
              </a:spcBef>
              <a:defRPr/>
            </a:pPr>
            <a:endParaRPr lang="en-GB" sz="1400" b="1" dirty="0" smtClean="0"/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Prefer gradual improvement and realistic ideas for change</a:t>
            </a:r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Like to have several different practical tasks on the go at once</a:t>
            </a:r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Many find themselves with too much on the go at once</a:t>
            </a:r>
          </a:p>
          <a:p>
            <a:pPr marL="180975" indent="-180975" eaLnBrk="1" hangingPunct="1">
              <a:spcBef>
                <a:spcPct val="50000"/>
              </a:spcBef>
              <a:defRPr/>
            </a:pPr>
            <a:endParaRPr lang="en-GB" sz="1200" dirty="0" smtClean="0"/>
          </a:p>
          <a:p>
            <a:pPr eaLnBrk="1" hangingPunct="1">
              <a:spcBef>
                <a:spcPct val="50000"/>
              </a:spcBef>
              <a:defRPr/>
            </a:pPr>
            <a:endParaRPr lang="en-GB" sz="1200" b="1" dirty="0" smtClean="0"/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Like to put structure around large scale, complex problems</a:t>
            </a:r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Comfortable making considerable changes to what already exists</a:t>
            </a:r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Can be uninterested in day to day nuts and bolts issues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GB" sz="1400" b="1" dirty="0" smtClean="0"/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Look at the bigger picture and future possibilities that exist </a:t>
            </a:r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Create radically different ideas that represent tangible change </a:t>
            </a:r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Less interested by the practicalities of turning ideas into reality</a:t>
            </a:r>
          </a:p>
        </p:txBody>
      </p:sp>
      <p:sp>
        <p:nvSpPr>
          <p:cNvPr id="11267" name="Text Box 6"/>
          <p:cNvSpPr txBox="1">
            <a:spLocks noChangeArrowheads="1"/>
          </p:cNvSpPr>
          <p:nvPr/>
        </p:nvSpPr>
        <p:spPr bwMode="auto">
          <a:xfrm>
            <a:off x="0" y="6597650"/>
            <a:ext cx="27717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00" dirty="0"/>
              <a:t>© </a:t>
            </a:r>
            <a:r>
              <a:rPr lang="en-US" sz="800" dirty="0" smtClean="0"/>
              <a:t>2011 </a:t>
            </a:r>
            <a:r>
              <a:rPr lang="en-US" sz="800" dirty="0" err="1"/>
              <a:t>Glowinkowski</a:t>
            </a:r>
            <a:r>
              <a:rPr lang="en-US" sz="800" dirty="0"/>
              <a:t>™ International Limited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568" y="1378871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Planner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2767750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Practitioner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4135902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Strategist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5360038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Visionary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dirty="0" smtClean="0"/>
              <a:t>Problem Solving and Implementation Style</a:t>
            </a:r>
            <a:endParaRPr lang="en-GB" dirty="0"/>
          </a:p>
        </p:txBody>
      </p:sp>
      <p:pic>
        <p:nvPicPr>
          <p:cNvPr id="10" name="Picture 9" descr="Glowinkowski_Linear_Logo_2_Line_Sma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6381328"/>
            <a:ext cx="1705372" cy="400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77019" y="188640"/>
            <a:ext cx="9065865" cy="6476256"/>
            <a:chOff x="0" y="0"/>
            <a:chExt cx="1016" cy="726"/>
          </a:xfrm>
        </p:grpSpPr>
        <p:pic>
          <p:nvPicPr>
            <p:cNvPr id="25602" name="Picture 2" descr="image8.pn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016" cy="726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0"/>
              <a:headEnd type="none" w="med" len="med"/>
              <a:tailEnd type="none" w="med" len="med"/>
            </a:ln>
            <a:effectLst/>
          </p:spPr>
        </p:pic>
        <p:pic>
          <p:nvPicPr>
            <p:cNvPr id="25603" name="Picture 3" descr="image9-small.jpg"/>
            <p:cNvPicPr>
              <a:picLocks noChangeAspect="1"/>
            </p:cNvPicPr>
            <p:nvPr/>
          </p:nvPicPr>
          <p:blipFill>
            <a:blip r:embed="rId3"/>
            <a:srcRect t="7596" b="5890"/>
            <a:stretch>
              <a:fillRect/>
            </a:stretch>
          </p:blipFill>
          <p:spPr bwMode="auto">
            <a:xfrm>
              <a:off x="382" y="169"/>
              <a:ext cx="533" cy="461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0"/>
              <a:headEnd type="none" w="med" len="med"/>
              <a:tailEnd type="none" w="med" len="med"/>
            </a:ln>
            <a:effectLst/>
          </p:spPr>
        </p:pic>
        <p:sp>
          <p:nvSpPr>
            <p:cNvPr id="25604" name="AutoShape 4"/>
            <p:cNvSpPr>
              <a:spLocks/>
            </p:cNvSpPr>
            <p:nvPr/>
          </p:nvSpPr>
          <p:spPr bwMode="auto">
            <a:xfrm>
              <a:off x="616" y="338"/>
              <a:ext cx="13" cy="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00"/>
                    <a:pt x="21600" y="10800"/>
                    <a:pt x="21600" y="10800"/>
                  </a:cubicBezTo>
                  <a:cubicBezTo>
                    <a:pt x="21600" y="16764"/>
                    <a:pt x="16764" y="21600"/>
                    <a:pt x="1080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546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05" name="AutoShape 5"/>
            <p:cNvSpPr>
              <a:spLocks/>
            </p:cNvSpPr>
            <p:nvPr/>
          </p:nvSpPr>
          <p:spPr bwMode="auto">
            <a:xfrm>
              <a:off x="616" y="314"/>
              <a:ext cx="13" cy="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00"/>
                    <a:pt x="21600" y="10800"/>
                    <a:pt x="21600" y="10800"/>
                  </a:cubicBezTo>
                  <a:cubicBezTo>
                    <a:pt x="21600" y="16764"/>
                    <a:pt x="16764" y="21600"/>
                    <a:pt x="1080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546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06" name="AutoShape 6"/>
            <p:cNvSpPr>
              <a:spLocks/>
            </p:cNvSpPr>
            <p:nvPr/>
          </p:nvSpPr>
          <p:spPr bwMode="auto">
            <a:xfrm>
              <a:off x="612" y="314"/>
              <a:ext cx="13" cy="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00"/>
                    <a:pt x="21600" y="10800"/>
                    <a:pt x="21600" y="10800"/>
                  </a:cubicBezTo>
                  <a:cubicBezTo>
                    <a:pt x="21600" y="16764"/>
                    <a:pt x="16764" y="21600"/>
                    <a:pt x="1080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546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07" name="AutoShape 7"/>
            <p:cNvSpPr>
              <a:spLocks/>
            </p:cNvSpPr>
            <p:nvPr/>
          </p:nvSpPr>
          <p:spPr bwMode="auto">
            <a:xfrm>
              <a:off x="668" y="362"/>
              <a:ext cx="13" cy="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00"/>
                    <a:pt x="21600" y="10800"/>
                    <a:pt x="21600" y="10800"/>
                  </a:cubicBezTo>
                  <a:cubicBezTo>
                    <a:pt x="21600" y="16764"/>
                    <a:pt x="16764" y="21600"/>
                    <a:pt x="1080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546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08" name="AutoShape 8"/>
            <p:cNvSpPr>
              <a:spLocks/>
            </p:cNvSpPr>
            <p:nvPr/>
          </p:nvSpPr>
          <p:spPr bwMode="auto">
            <a:xfrm>
              <a:off x="676" y="362"/>
              <a:ext cx="13" cy="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00"/>
                    <a:pt x="21600" y="10800"/>
                    <a:pt x="21600" y="10800"/>
                  </a:cubicBezTo>
                  <a:cubicBezTo>
                    <a:pt x="21600" y="16764"/>
                    <a:pt x="16764" y="21600"/>
                    <a:pt x="1080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546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09" name="AutoShape 9"/>
            <p:cNvSpPr>
              <a:spLocks/>
            </p:cNvSpPr>
            <p:nvPr/>
          </p:nvSpPr>
          <p:spPr bwMode="auto">
            <a:xfrm>
              <a:off x="672" y="358"/>
              <a:ext cx="13" cy="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00"/>
                    <a:pt x="21600" y="10800"/>
                    <a:pt x="21600" y="10800"/>
                  </a:cubicBezTo>
                  <a:cubicBezTo>
                    <a:pt x="21600" y="16764"/>
                    <a:pt x="16764" y="21600"/>
                    <a:pt x="1080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546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10" name="AutoShape 10"/>
            <p:cNvSpPr>
              <a:spLocks/>
            </p:cNvSpPr>
            <p:nvPr/>
          </p:nvSpPr>
          <p:spPr bwMode="auto">
            <a:xfrm>
              <a:off x="692" y="362"/>
              <a:ext cx="13" cy="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00"/>
                    <a:pt x="21600" y="10800"/>
                    <a:pt x="21600" y="10800"/>
                  </a:cubicBezTo>
                  <a:cubicBezTo>
                    <a:pt x="21600" y="16764"/>
                    <a:pt x="16764" y="21600"/>
                    <a:pt x="1080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546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11" name="AutoShape 11"/>
            <p:cNvSpPr>
              <a:spLocks/>
            </p:cNvSpPr>
            <p:nvPr/>
          </p:nvSpPr>
          <p:spPr bwMode="auto">
            <a:xfrm>
              <a:off x="716" y="439"/>
              <a:ext cx="14" cy="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00"/>
                    <a:pt x="21600" y="10800"/>
                    <a:pt x="21600" y="10800"/>
                  </a:cubicBezTo>
                  <a:cubicBezTo>
                    <a:pt x="21600" y="16764"/>
                    <a:pt x="16764" y="21600"/>
                    <a:pt x="1080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546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12" name="Rectangle 12"/>
            <p:cNvSpPr>
              <a:spLocks/>
            </p:cNvSpPr>
            <p:nvPr/>
          </p:nvSpPr>
          <p:spPr bwMode="auto">
            <a:xfrm>
              <a:off x="664" y="298"/>
              <a:ext cx="90" cy="25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0"/>
              <a:headEnd/>
              <a:tailEnd/>
            </a:ln>
            <a:effectLst/>
          </p:spPr>
          <p:txBody>
            <a:bodyPr lIns="88900" tIns="50800" rIns="88900" bIns="50800">
              <a:prstTxWarp prst="textNoShape">
                <a:avLst/>
              </a:prstTxWarp>
            </a:bodyPr>
            <a:lstStyle/>
            <a:p>
              <a:pPr defTabSz="914145">
                <a:spcBef>
                  <a:spcPts val="703"/>
                </a:spcBef>
              </a:pPr>
              <a:r>
                <a:rPr lang="en-US" sz="800" b="1" dirty="0">
                  <a:latin typeface="Arial" charset="0"/>
                  <a:ea typeface="Arial" charset="0"/>
                  <a:cs typeface="Arial" charset="0"/>
                  <a:sym typeface="Arial" charset="0"/>
                </a:rPr>
                <a:t>M </a:t>
              </a:r>
              <a:r>
                <a:rPr lang="en-US" sz="800" b="1" dirty="0" err="1">
                  <a:latin typeface="Arial" charset="0"/>
                  <a:ea typeface="Arial" charset="0"/>
                  <a:cs typeface="Arial" charset="0"/>
                  <a:sym typeface="Arial" charset="0"/>
                </a:rPr>
                <a:t>Bennison</a:t>
              </a:r>
              <a:endParaRPr lang="en-US" dirty="0"/>
            </a:p>
          </p:txBody>
        </p:sp>
        <p:sp>
          <p:nvSpPr>
            <p:cNvPr id="25613" name="Line 13"/>
            <p:cNvSpPr>
              <a:spLocks noChangeShapeType="1"/>
            </p:cNvSpPr>
            <p:nvPr/>
          </p:nvSpPr>
          <p:spPr bwMode="auto">
            <a:xfrm>
              <a:off x="680" y="322"/>
              <a:ext cx="1" cy="33"/>
            </a:xfrm>
            <a:prstGeom prst="line">
              <a:avLst/>
            </a:prstGeom>
            <a:noFill/>
            <a:ln w="13546" cap="flat" cmpd="sng">
              <a:solidFill>
                <a:srgbClr val="000000"/>
              </a:solidFill>
              <a:prstDash val="solid"/>
              <a:round/>
              <a:headEnd/>
              <a:tailEnd type="stealth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 rot="10799333" flipV="1">
            <a:off x="6703865" y="1307698"/>
            <a:ext cx="1600200" cy="354012"/>
          </a:xfrm>
          <a:prstGeom prst="rect">
            <a:avLst/>
          </a:prstGeom>
          <a:solidFill>
            <a:srgbClr val="2D5A79"/>
          </a:solidFill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/>
            <a:r>
              <a:rPr lang="en-US" sz="1600" b="1" dirty="0">
                <a:solidFill>
                  <a:schemeClr val="bg1"/>
                </a:solidFill>
              </a:rPr>
              <a:t>Radical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854180" y="1295400"/>
            <a:ext cx="1524000" cy="342900"/>
          </a:xfrm>
          <a:prstGeom prst="rect">
            <a:avLst/>
          </a:prstGeom>
          <a:solidFill>
            <a:srgbClr val="2D5A79"/>
          </a:solidFill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/>
            <a:r>
              <a:rPr lang="en-US" sz="1600" b="1" dirty="0">
                <a:solidFill>
                  <a:schemeClr val="bg1"/>
                </a:solidFill>
              </a:rPr>
              <a:t>Incremental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854180" y="2378075"/>
            <a:ext cx="1524000" cy="381000"/>
          </a:xfrm>
          <a:prstGeom prst="rect">
            <a:avLst/>
          </a:prstGeom>
          <a:solidFill>
            <a:srgbClr val="2D5A79"/>
          </a:solidFill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/>
            <a:r>
              <a:rPr lang="en-US" sz="1600" b="1">
                <a:solidFill>
                  <a:schemeClr val="bg1"/>
                </a:solidFill>
              </a:rPr>
              <a:t>Evolutionary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6680200" y="2378075"/>
            <a:ext cx="1600200" cy="381000"/>
          </a:xfrm>
          <a:prstGeom prst="rect">
            <a:avLst/>
          </a:prstGeom>
          <a:solidFill>
            <a:srgbClr val="2D5A79"/>
          </a:solidFill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/>
            <a:r>
              <a:rPr lang="en-US" sz="1600" b="1" dirty="0">
                <a:solidFill>
                  <a:schemeClr val="bg1"/>
                </a:solidFill>
              </a:rPr>
              <a:t>Revolutionary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312738" y="2395538"/>
            <a:ext cx="300038" cy="346075"/>
          </a:xfrm>
          <a:prstGeom prst="rect">
            <a:avLst/>
          </a:prstGeom>
          <a:noFill/>
          <a:ln w="9525">
            <a:solidFill>
              <a:srgbClr val="2D5A79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dirty="0">
                <a:solidFill>
                  <a:srgbClr val="2D5A79"/>
                </a:solidFill>
              </a:rPr>
              <a:t>1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755576" y="2895600"/>
            <a:ext cx="33123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Smaller steps, controlled improvements, existing practices, well-regulated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5724128" y="2895600"/>
            <a:ext cx="2808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Bigger shifts, bigger picture, different approaches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854180" y="3654425"/>
            <a:ext cx="1524000" cy="381000"/>
          </a:xfrm>
          <a:prstGeom prst="rect">
            <a:avLst/>
          </a:prstGeom>
          <a:solidFill>
            <a:srgbClr val="2D5A79"/>
          </a:solidFill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/>
            <a:r>
              <a:rPr lang="en-US" sz="1600" b="1">
                <a:solidFill>
                  <a:schemeClr val="bg1"/>
                </a:solidFill>
              </a:rPr>
              <a:t>Practical</a:t>
            </a: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6680200" y="3670300"/>
            <a:ext cx="1600200" cy="381000"/>
          </a:xfrm>
          <a:prstGeom prst="rect">
            <a:avLst/>
          </a:prstGeom>
          <a:solidFill>
            <a:srgbClr val="2D5A79"/>
          </a:solidFill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/>
            <a:r>
              <a:rPr lang="en-US" sz="1600" b="1">
                <a:solidFill>
                  <a:schemeClr val="bg1"/>
                </a:solidFill>
              </a:rPr>
              <a:t>Conceptual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312738" y="3654425"/>
            <a:ext cx="300038" cy="346075"/>
          </a:xfrm>
          <a:prstGeom prst="rect">
            <a:avLst/>
          </a:prstGeom>
          <a:noFill/>
          <a:ln w="9525">
            <a:solidFill>
              <a:srgbClr val="2D5A79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2D5A79"/>
                </a:solidFill>
              </a:rPr>
              <a:t>2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755576" y="4187825"/>
            <a:ext cx="311792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Clearly connected ideas, maps/models, today’s problems</a:t>
            </a:r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5724128" y="4187825"/>
            <a:ext cx="2808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Disconnected ideas, lack of coherence, tomorrow’s problems</a:t>
            </a:r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>
            <a:off x="854180" y="1905000"/>
            <a:ext cx="742622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854180" y="4848225"/>
            <a:ext cx="1524000" cy="381000"/>
          </a:xfrm>
          <a:prstGeom prst="rect">
            <a:avLst/>
          </a:prstGeom>
          <a:solidFill>
            <a:srgbClr val="2D5A79"/>
          </a:solidFill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/>
            <a:r>
              <a:rPr lang="en-US" sz="1600" b="1">
                <a:solidFill>
                  <a:schemeClr val="bg1"/>
                </a:solidFill>
              </a:rPr>
              <a:t>Rational</a:t>
            </a: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6680200" y="4848225"/>
            <a:ext cx="1600200" cy="381000"/>
          </a:xfrm>
          <a:prstGeom prst="rect">
            <a:avLst/>
          </a:prstGeom>
          <a:solidFill>
            <a:srgbClr val="2D5A79"/>
          </a:solidFill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/>
            <a:r>
              <a:rPr lang="en-US" sz="1600" b="1">
                <a:solidFill>
                  <a:schemeClr val="bg1"/>
                </a:solidFill>
              </a:rPr>
              <a:t>Intuitive</a:t>
            </a:r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312738" y="4848225"/>
            <a:ext cx="300038" cy="346075"/>
          </a:xfrm>
          <a:prstGeom prst="rect">
            <a:avLst/>
          </a:prstGeom>
          <a:noFill/>
          <a:ln w="9525">
            <a:solidFill>
              <a:srgbClr val="2D5A79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2D5A79"/>
                </a:solidFill>
              </a:rPr>
              <a:t>3</a:t>
            </a:r>
          </a:p>
        </p:txBody>
      </p:sp>
      <p:sp>
        <p:nvSpPr>
          <p:cNvPr id="12307" name="Text Box 19"/>
          <p:cNvSpPr txBox="1">
            <a:spLocks noChangeArrowheads="1"/>
          </p:cNvSpPr>
          <p:nvPr/>
        </p:nvSpPr>
        <p:spPr bwMode="auto">
          <a:xfrm>
            <a:off x="755576" y="5381625"/>
            <a:ext cx="311792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Hard facts, logic-based, evidence, evaluated data</a:t>
            </a:r>
          </a:p>
        </p:txBody>
      </p:sp>
      <p:sp>
        <p:nvSpPr>
          <p:cNvPr id="12308" name="Text Box 20"/>
          <p:cNvSpPr txBox="1">
            <a:spLocks noChangeArrowheads="1"/>
          </p:cNvSpPr>
          <p:nvPr/>
        </p:nvSpPr>
        <p:spPr bwMode="auto">
          <a:xfrm>
            <a:off x="5724128" y="5381625"/>
            <a:ext cx="28083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/>
              <a:t>Insight, imagination, less data, “gut-feel”</a:t>
            </a:r>
          </a:p>
        </p:txBody>
      </p:sp>
      <p:sp>
        <p:nvSpPr>
          <p:cNvPr id="12312" name="Text Box 60"/>
          <p:cNvSpPr txBox="1">
            <a:spLocks noChangeArrowheads="1"/>
          </p:cNvSpPr>
          <p:nvPr/>
        </p:nvSpPr>
        <p:spPr bwMode="auto">
          <a:xfrm>
            <a:off x="2843808" y="2044700"/>
            <a:ext cx="334208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2D5A79"/>
                </a:solidFill>
              </a:rPr>
              <a:t>The way we generate ideas and relate to change and problem-solving</a:t>
            </a:r>
          </a:p>
        </p:txBody>
      </p:sp>
      <p:sp>
        <p:nvSpPr>
          <p:cNvPr id="12313" name="Text Box 61"/>
          <p:cNvSpPr txBox="1">
            <a:spLocks noChangeArrowheads="1"/>
          </p:cNvSpPr>
          <p:nvPr/>
        </p:nvSpPr>
        <p:spPr bwMode="auto">
          <a:xfrm>
            <a:off x="2590800" y="3489325"/>
            <a:ext cx="3962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200">
                <a:solidFill>
                  <a:srgbClr val="2D5A79"/>
                </a:solidFill>
              </a:rPr>
              <a:t>The way we like to assimilate new information</a:t>
            </a:r>
          </a:p>
        </p:txBody>
      </p:sp>
      <p:sp>
        <p:nvSpPr>
          <p:cNvPr id="12315" name="Text Box 75"/>
          <p:cNvSpPr txBox="1">
            <a:spLocks noChangeArrowheads="1"/>
          </p:cNvSpPr>
          <p:nvPr/>
        </p:nvSpPr>
        <p:spPr bwMode="auto">
          <a:xfrm>
            <a:off x="2540000" y="4670425"/>
            <a:ext cx="3962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200">
                <a:solidFill>
                  <a:srgbClr val="2D5A79"/>
                </a:solidFill>
              </a:rPr>
              <a:t>The way information is used for decision making</a:t>
            </a:r>
          </a:p>
        </p:txBody>
      </p:sp>
      <p:sp>
        <p:nvSpPr>
          <p:cNvPr id="12316" name="Text Box 79"/>
          <p:cNvSpPr txBox="1">
            <a:spLocks noChangeArrowheads="1"/>
          </p:cNvSpPr>
          <p:nvPr/>
        </p:nvSpPr>
        <p:spPr bwMode="auto">
          <a:xfrm>
            <a:off x="0" y="6597650"/>
            <a:ext cx="27717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00"/>
              <a:t>© 2010 Glowinkowski™ International Limited</a:t>
            </a:r>
          </a:p>
        </p:txBody>
      </p:sp>
      <p:pic>
        <p:nvPicPr>
          <p:cNvPr id="12317" name="Picture 77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Rectangle 7"/>
          <p:cNvSpPr>
            <a:spLocks noChangeArrowheads="1"/>
          </p:cNvSpPr>
          <p:nvPr/>
        </p:nvSpPr>
        <p:spPr bwMode="auto">
          <a:xfrm rot="16200000">
            <a:off x="4507430" y="-678120"/>
            <a:ext cx="67150" cy="4325650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" name="Rectangle 7"/>
          <p:cNvSpPr>
            <a:spLocks noChangeArrowheads="1"/>
          </p:cNvSpPr>
          <p:nvPr/>
        </p:nvSpPr>
        <p:spPr bwMode="auto">
          <a:xfrm rot="16200000" flipH="1">
            <a:off x="4523507" y="400390"/>
            <a:ext cx="45719" cy="4336369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" name="Rectangle 7"/>
          <p:cNvSpPr>
            <a:spLocks noChangeArrowheads="1"/>
          </p:cNvSpPr>
          <p:nvPr/>
        </p:nvSpPr>
        <p:spPr bwMode="auto">
          <a:xfrm rot="16200000" flipH="1">
            <a:off x="4483064" y="1669756"/>
            <a:ext cx="45719" cy="4336369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" name="Rectangle 7"/>
          <p:cNvSpPr>
            <a:spLocks noChangeArrowheads="1"/>
          </p:cNvSpPr>
          <p:nvPr/>
        </p:nvSpPr>
        <p:spPr bwMode="auto">
          <a:xfrm rot="16200000" flipH="1">
            <a:off x="4498340" y="2894674"/>
            <a:ext cx="45719" cy="4336369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077200" cy="1039168"/>
          </a:xfrm>
        </p:spPr>
        <p:txBody>
          <a:bodyPr/>
          <a:lstStyle/>
          <a:p>
            <a:pPr algn="ctr" eaLnBrk="1" hangingPunct="1"/>
            <a:r>
              <a:rPr lang="en-GB" sz="2800" dirty="0" smtClean="0"/>
              <a:t>Problem Solving &amp; Implementation Style</a:t>
            </a:r>
            <a:br>
              <a:rPr lang="en-GB" sz="2800" dirty="0" smtClean="0"/>
            </a:br>
            <a:r>
              <a:rPr lang="en-GB" sz="2400" dirty="0" smtClean="0"/>
              <a:t>The Thinking Dimension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2411759" y="1332050"/>
            <a:ext cx="300038" cy="34607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</a:rPr>
              <a:t>4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4592637" y="1332050"/>
            <a:ext cx="300038" cy="34607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</a:rPr>
              <a:t>5</a:t>
            </a:r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6955130" y="1332050"/>
            <a:ext cx="300038" cy="34607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</a:rPr>
              <a:t>6</a:t>
            </a:r>
          </a:p>
        </p:txBody>
      </p:sp>
      <p:sp>
        <p:nvSpPr>
          <p:cNvPr id="13332" name="Text Box 68"/>
          <p:cNvSpPr txBox="1">
            <a:spLocks noChangeArrowheads="1"/>
          </p:cNvSpPr>
          <p:nvPr/>
        </p:nvSpPr>
        <p:spPr bwMode="auto">
          <a:xfrm>
            <a:off x="7296018" y="3249751"/>
            <a:ext cx="1427227" cy="830997"/>
          </a:xfrm>
          <a:prstGeom prst="rect">
            <a:avLst/>
          </a:prstGeom>
          <a:solidFill>
            <a:srgbClr val="C6CFD4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2D5A79"/>
                </a:solidFill>
              </a:rPr>
              <a:t>Our standards and </a:t>
            </a:r>
            <a:r>
              <a:rPr lang="en-GB" sz="1200" dirty="0" smtClean="0">
                <a:solidFill>
                  <a:srgbClr val="2D5A79"/>
                </a:solidFill>
              </a:rPr>
              <a:t>how </a:t>
            </a:r>
            <a:r>
              <a:rPr lang="en-GB" sz="1200" dirty="0">
                <a:solidFill>
                  <a:srgbClr val="2D5A79"/>
                </a:solidFill>
              </a:rPr>
              <a:t>much we are prepared to vary them</a:t>
            </a:r>
          </a:p>
        </p:txBody>
      </p:sp>
      <p:sp>
        <p:nvSpPr>
          <p:cNvPr id="13333" name="Text Box 69"/>
          <p:cNvSpPr txBox="1">
            <a:spLocks noChangeArrowheads="1"/>
          </p:cNvSpPr>
          <p:nvPr/>
        </p:nvSpPr>
        <p:spPr bwMode="auto">
          <a:xfrm>
            <a:off x="2771773" y="1801951"/>
            <a:ext cx="14192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Outcome focused, persistent, repeated effort to get result, more interested in outcome</a:t>
            </a:r>
          </a:p>
        </p:txBody>
      </p:sp>
      <p:sp>
        <p:nvSpPr>
          <p:cNvPr id="13334" name="Text Box 70"/>
          <p:cNvSpPr txBox="1">
            <a:spLocks noChangeArrowheads="1"/>
          </p:cNvSpPr>
          <p:nvPr/>
        </p:nvSpPr>
        <p:spPr bwMode="auto">
          <a:xfrm>
            <a:off x="2771638" y="4112627"/>
            <a:ext cx="141935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Flexible approach, changes direction, values new approaches, enjoys the journey</a:t>
            </a:r>
          </a:p>
        </p:txBody>
      </p:sp>
      <p:sp>
        <p:nvSpPr>
          <p:cNvPr id="13335" name="Text Box 71"/>
          <p:cNvSpPr txBox="1">
            <a:spLocks noChangeArrowheads="1"/>
          </p:cNvSpPr>
          <p:nvPr/>
        </p:nvSpPr>
        <p:spPr bwMode="auto">
          <a:xfrm>
            <a:off x="4962711" y="1801951"/>
            <a:ext cx="16666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Ties up loose ends, works to deadlines, accuracy and detail, clearly defined goals</a:t>
            </a:r>
          </a:p>
        </p:txBody>
      </p:sp>
      <p:sp>
        <p:nvSpPr>
          <p:cNvPr id="13336" name="Text Box 72"/>
          <p:cNvSpPr txBox="1">
            <a:spLocks noChangeArrowheads="1"/>
          </p:cNvSpPr>
          <p:nvPr/>
        </p:nvSpPr>
        <p:spPr bwMode="auto">
          <a:xfrm>
            <a:off x="4962712" y="4325986"/>
            <a:ext cx="145637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Accuracy not that important, keeps options open, not full attention to one thing</a:t>
            </a:r>
          </a:p>
        </p:txBody>
      </p:sp>
      <p:sp>
        <p:nvSpPr>
          <p:cNvPr id="13337" name="Text Box 73"/>
          <p:cNvSpPr txBox="1">
            <a:spLocks noChangeArrowheads="1"/>
          </p:cNvSpPr>
          <p:nvPr/>
        </p:nvSpPr>
        <p:spPr bwMode="auto">
          <a:xfrm>
            <a:off x="7296017" y="1801951"/>
            <a:ext cx="144780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Personal standards of excellence, impatient with errors, satisfaction with detail</a:t>
            </a:r>
          </a:p>
        </p:txBody>
      </p:sp>
      <p:sp>
        <p:nvSpPr>
          <p:cNvPr id="13338" name="Text Box 74"/>
          <p:cNvSpPr txBox="1">
            <a:spLocks noChangeArrowheads="1"/>
          </p:cNvSpPr>
          <p:nvPr/>
        </p:nvSpPr>
        <p:spPr bwMode="auto">
          <a:xfrm>
            <a:off x="7279968" y="4418319"/>
            <a:ext cx="144780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80/20, fit for purpose, prepared to cut corners in order to deliver</a:t>
            </a:r>
          </a:p>
        </p:txBody>
      </p:sp>
      <p:sp>
        <p:nvSpPr>
          <p:cNvPr id="13339" name="Line 75"/>
          <p:cNvSpPr>
            <a:spLocks noChangeShapeType="1"/>
          </p:cNvSpPr>
          <p:nvPr/>
        </p:nvSpPr>
        <p:spPr bwMode="auto">
          <a:xfrm>
            <a:off x="2082799" y="1332051"/>
            <a:ext cx="0" cy="4806852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40" name="Text Box 79"/>
          <p:cNvSpPr txBox="1">
            <a:spLocks noChangeArrowheads="1"/>
          </p:cNvSpPr>
          <p:nvPr/>
        </p:nvSpPr>
        <p:spPr bwMode="auto">
          <a:xfrm>
            <a:off x="0" y="6597650"/>
            <a:ext cx="27717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00"/>
              <a:t>© 2010 Glowinkowski™ International Limited</a:t>
            </a:r>
          </a:p>
        </p:txBody>
      </p:sp>
      <p:pic>
        <p:nvPicPr>
          <p:cNvPr id="13341" name="Picture 76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077200" cy="1039168"/>
          </a:xfrm>
        </p:spPr>
        <p:txBody>
          <a:bodyPr/>
          <a:lstStyle/>
          <a:p>
            <a:pPr algn="ctr" eaLnBrk="1" hangingPunct="1"/>
            <a:r>
              <a:rPr lang="en-GB" sz="2800" dirty="0" smtClean="0"/>
              <a:t>Problem Solving &amp; Implementation Style</a:t>
            </a:r>
            <a:br>
              <a:rPr lang="en-GB" sz="2800" dirty="0" smtClean="0"/>
            </a:br>
            <a:r>
              <a:rPr lang="en-GB" sz="2400" dirty="0" smtClean="0"/>
              <a:t>The Achieving Dimension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36984" y="1332050"/>
            <a:ext cx="1555373" cy="4749977"/>
            <a:chOff x="336985" y="1234800"/>
            <a:chExt cx="1555373" cy="4749977"/>
          </a:xfrm>
        </p:grpSpPr>
        <p:sp>
          <p:nvSpPr>
            <p:cNvPr id="79" name="Rectangle 7"/>
            <p:cNvSpPr>
              <a:spLocks noChangeArrowheads="1"/>
            </p:cNvSpPr>
            <p:nvPr/>
          </p:nvSpPr>
          <p:spPr bwMode="auto">
            <a:xfrm rot="16200000">
              <a:off x="-1088836" y="3559873"/>
              <a:ext cx="4407016" cy="41147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336985" y="1234800"/>
              <a:ext cx="15553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Focused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36985" y="5646223"/>
              <a:ext cx="15553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Flexible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84" name="Rectangle 7"/>
          <p:cNvSpPr>
            <a:spLocks noChangeArrowheads="1"/>
          </p:cNvSpPr>
          <p:nvPr/>
        </p:nvSpPr>
        <p:spPr bwMode="auto">
          <a:xfrm rot="16200000">
            <a:off x="2014093" y="3640340"/>
            <a:ext cx="4407016" cy="41147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" name="TextBox 84"/>
          <p:cNvSpPr txBox="1"/>
          <p:nvPr/>
        </p:nvSpPr>
        <p:spPr>
          <a:xfrm>
            <a:off x="2771640" y="1332050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Outcome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771640" y="5771006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Spontaneous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88" name="Rectangle 7"/>
          <p:cNvSpPr>
            <a:spLocks noChangeArrowheads="1"/>
          </p:cNvSpPr>
          <p:nvPr/>
        </p:nvSpPr>
        <p:spPr bwMode="auto">
          <a:xfrm rot="16200000">
            <a:off x="4195005" y="3636539"/>
            <a:ext cx="4407016" cy="41147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" name="TextBox 88"/>
          <p:cNvSpPr txBox="1"/>
          <p:nvPr/>
        </p:nvSpPr>
        <p:spPr>
          <a:xfrm>
            <a:off x="4962712" y="1332050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Conscientious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4962712" y="5751927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Cursory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2989003" y="3432314"/>
            <a:ext cx="1201994" cy="457200"/>
          </a:xfrm>
          <a:prstGeom prst="rect">
            <a:avLst/>
          </a:prstGeom>
          <a:solidFill>
            <a:srgbClr val="C6CFD4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2D5A79"/>
                </a:solidFill>
              </a:rPr>
              <a:t>The style of task delivery</a:t>
            </a:r>
          </a:p>
        </p:txBody>
      </p:sp>
      <p:sp>
        <p:nvSpPr>
          <p:cNvPr id="13331" name="Text Box 67"/>
          <p:cNvSpPr txBox="1">
            <a:spLocks noChangeArrowheads="1"/>
          </p:cNvSpPr>
          <p:nvPr/>
        </p:nvSpPr>
        <p:spPr bwMode="auto">
          <a:xfrm>
            <a:off x="5105399" y="3340239"/>
            <a:ext cx="1270000" cy="646112"/>
          </a:xfrm>
          <a:prstGeom prst="rect">
            <a:avLst/>
          </a:prstGeom>
          <a:solidFill>
            <a:srgbClr val="C6CFD4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2D5A79"/>
                </a:solidFill>
              </a:rPr>
              <a:t>The degree of thoroughness in our approach</a:t>
            </a:r>
          </a:p>
        </p:txBody>
      </p:sp>
      <p:sp>
        <p:nvSpPr>
          <p:cNvPr id="92" name="Rectangle 7"/>
          <p:cNvSpPr>
            <a:spLocks noChangeArrowheads="1"/>
          </p:cNvSpPr>
          <p:nvPr/>
        </p:nvSpPr>
        <p:spPr bwMode="auto">
          <a:xfrm rot="16200000">
            <a:off x="6519738" y="3726662"/>
            <a:ext cx="4407016" cy="41147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" name="TextBox 92"/>
          <p:cNvSpPr txBox="1"/>
          <p:nvPr/>
        </p:nvSpPr>
        <p:spPr>
          <a:xfrm>
            <a:off x="7296019" y="1332050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Perfectionist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7296019" y="5751927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Pragmatist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2800" dirty="0" smtClean="0"/>
              <a:t>Communication &amp; Interpersonal Style</a:t>
            </a:r>
          </a:p>
        </p:txBody>
      </p:sp>
      <p:sp>
        <p:nvSpPr>
          <p:cNvPr id="4105" name="Line 12"/>
          <p:cNvSpPr>
            <a:spLocks noChangeShapeType="1"/>
          </p:cNvSpPr>
          <p:nvPr/>
        </p:nvSpPr>
        <p:spPr bwMode="auto">
          <a:xfrm>
            <a:off x="28098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>
            <a:off x="34702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8" name="Line 15"/>
          <p:cNvSpPr>
            <a:spLocks noChangeShapeType="1"/>
          </p:cNvSpPr>
          <p:nvPr/>
        </p:nvSpPr>
        <p:spPr bwMode="auto">
          <a:xfrm>
            <a:off x="38020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9" name="Line 16"/>
          <p:cNvSpPr>
            <a:spLocks noChangeShapeType="1"/>
          </p:cNvSpPr>
          <p:nvPr/>
        </p:nvSpPr>
        <p:spPr bwMode="auto">
          <a:xfrm>
            <a:off x="41322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>
            <a:off x="48768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2070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Line 19"/>
          <p:cNvSpPr>
            <a:spLocks noChangeShapeType="1"/>
          </p:cNvSpPr>
          <p:nvPr/>
        </p:nvSpPr>
        <p:spPr bwMode="auto">
          <a:xfrm>
            <a:off x="55387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3" name="Line 20"/>
          <p:cNvSpPr>
            <a:spLocks noChangeShapeType="1"/>
          </p:cNvSpPr>
          <p:nvPr/>
        </p:nvSpPr>
        <p:spPr bwMode="auto">
          <a:xfrm>
            <a:off x="58689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>
            <a:off x="61991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5" name="Line 22"/>
          <p:cNvSpPr>
            <a:spLocks noChangeShapeType="1"/>
          </p:cNvSpPr>
          <p:nvPr/>
        </p:nvSpPr>
        <p:spPr bwMode="auto">
          <a:xfrm rot="-5400000">
            <a:off x="4439444" y="359806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6" name="Line 23"/>
          <p:cNvSpPr>
            <a:spLocks noChangeShapeType="1"/>
          </p:cNvSpPr>
          <p:nvPr/>
        </p:nvSpPr>
        <p:spPr bwMode="auto">
          <a:xfrm rot="-5400000">
            <a:off x="4439444" y="32916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7" name="Line 24"/>
          <p:cNvSpPr>
            <a:spLocks noChangeShapeType="1"/>
          </p:cNvSpPr>
          <p:nvPr/>
        </p:nvSpPr>
        <p:spPr bwMode="auto">
          <a:xfrm rot="-5400000">
            <a:off x="4439444" y="29852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8" name="Line 25"/>
          <p:cNvSpPr>
            <a:spLocks noChangeShapeType="1"/>
          </p:cNvSpPr>
          <p:nvPr/>
        </p:nvSpPr>
        <p:spPr bwMode="auto">
          <a:xfrm rot="-5400000">
            <a:off x="4439444" y="267731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9" name="Line 26"/>
          <p:cNvSpPr>
            <a:spLocks noChangeShapeType="1"/>
          </p:cNvSpPr>
          <p:nvPr/>
        </p:nvSpPr>
        <p:spPr bwMode="auto">
          <a:xfrm rot="-5400000">
            <a:off x="4439444" y="23709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0" name="Line 27"/>
          <p:cNvSpPr>
            <a:spLocks noChangeShapeType="1"/>
          </p:cNvSpPr>
          <p:nvPr/>
        </p:nvSpPr>
        <p:spPr bwMode="auto">
          <a:xfrm rot="-5400000">
            <a:off x="4439444" y="428704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1" name="Line 28"/>
          <p:cNvSpPr>
            <a:spLocks noChangeShapeType="1"/>
          </p:cNvSpPr>
          <p:nvPr/>
        </p:nvSpPr>
        <p:spPr bwMode="auto">
          <a:xfrm rot="-5400000">
            <a:off x="4439444" y="45934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" name="Line 29"/>
          <p:cNvSpPr>
            <a:spLocks noChangeShapeType="1"/>
          </p:cNvSpPr>
          <p:nvPr/>
        </p:nvSpPr>
        <p:spPr bwMode="auto">
          <a:xfrm rot="-5400000">
            <a:off x="4439444" y="490140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3" name="Line 30"/>
          <p:cNvSpPr>
            <a:spLocks noChangeShapeType="1"/>
          </p:cNvSpPr>
          <p:nvPr/>
        </p:nvSpPr>
        <p:spPr bwMode="auto">
          <a:xfrm rot="-5400000">
            <a:off x="4439444" y="52077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4" name="Line 31"/>
          <p:cNvSpPr>
            <a:spLocks noChangeShapeType="1"/>
          </p:cNvSpPr>
          <p:nvPr/>
        </p:nvSpPr>
        <p:spPr bwMode="auto">
          <a:xfrm rot="-5400000">
            <a:off x="4439444" y="55141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5" name="Rectangle 34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/>
              <a:t>© 2010 Glowinkowski™ International Limited</a:t>
            </a:r>
          </a:p>
        </p:txBody>
      </p:sp>
      <p:pic>
        <p:nvPicPr>
          <p:cNvPr id="4126" name="Picture 30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val 3"/>
          <p:cNvSpPr>
            <a:spLocks noChangeArrowheads="1"/>
          </p:cNvSpPr>
          <p:nvPr/>
        </p:nvSpPr>
        <p:spPr bwMode="auto">
          <a:xfrm>
            <a:off x="2218308" y="1267768"/>
            <a:ext cx="4732020" cy="4732020"/>
          </a:xfrm>
          <a:prstGeom prst="ellipse">
            <a:avLst/>
          </a:prstGeom>
          <a:solidFill>
            <a:srgbClr val="C6CFD4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2714231" y="1799424"/>
            <a:ext cx="3740176" cy="3715398"/>
          </a:xfrm>
          <a:prstGeom prst="rect">
            <a:avLst/>
          </a:prstGeom>
          <a:gradFill flip="none" rotWithShape="1">
            <a:gsLst>
              <a:gs pos="28000">
                <a:srgbClr val="4388C3"/>
              </a:gs>
              <a:gs pos="2000">
                <a:srgbClr val="C6CFD4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C6CFD4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" name="Rectangle 7"/>
          <p:cNvSpPr>
            <a:spLocks noChangeArrowheads="1"/>
          </p:cNvSpPr>
          <p:nvPr/>
        </p:nvSpPr>
        <p:spPr bwMode="auto">
          <a:xfrm rot="16200000">
            <a:off x="4569820" y="1494295"/>
            <a:ext cx="67150" cy="4325650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5"/>
          <p:cNvGrpSpPr/>
          <p:nvPr/>
        </p:nvGrpSpPr>
        <p:grpSpPr>
          <a:xfrm>
            <a:off x="2726739" y="1799424"/>
            <a:ext cx="3728295" cy="3715398"/>
            <a:chOff x="2508023" y="1890892"/>
            <a:chExt cx="4142550" cy="4128220"/>
          </a:xfrm>
        </p:grpSpPr>
        <p:grpSp>
          <p:nvGrpSpPr>
            <p:cNvPr id="3" name="Group 36"/>
            <p:cNvGrpSpPr/>
            <p:nvPr/>
          </p:nvGrpSpPr>
          <p:grpSpPr>
            <a:xfrm>
              <a:off x="2831804" y="1890892"/>
              <a:ext cx="3480392" cy="4128220"/>
              <a:chOff x="2771800" y="2060848"/>
              <a:chExt cx="3600400" cy="3789611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277180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349188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385192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421196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313184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493204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565212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601216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637220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529208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Straight Connector 37"/>
            <p:cNvCxnSpPr/>
            <p:nvPr/>
          </p:nvCxnSpPr>
          <p:spPr>
            <a:xfrm rot="16200000">
              <a:off x="4579298" y="360381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>
              <a:off x="4579298" y="2915779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>
              <a:off x="4579298" y="257176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16200000">
              <a:off x="4579298" y="222774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16200000">
              <a:off x="4579298" y="325979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16200000">
              <a:off x="4579298" y="1195689"/>
              <a:ext cx="0" cy="4142550"/>
            </a:xfrm>
            <a:prstGeom prst="line">
              <a:avLst/>
            </a:prstGeom>
            <a:ln w="6350">
              <a:solidFill>
                <a:srgbClr val="C6CF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16200000">
              <a:off x="4579298" y="85167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16200000">
              <a:off x="4579298" y="50765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>
              <a:off x="4579298" y="153970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>
              <a:off x="4579298" y="16363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>
            <a:stCxn id="33" idx="0"/>
            <a:endCxn id="33" idx="2"/>
          </p:cNvCxnSpPr>
          <p:nvPr/>
        </p:nvCxnSpPr>
        <p:spPr>
          <a:xfrm>
            <a:off x="4584319" y="1799424"/>
            <a:ext cx="0" cy="37153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6634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2800" dirty="0" smtClean="0"/>
              <a:t>Communication &amp; Interpersonal Style</a:t>
            </a:r>
          </a:p>
        </p:txBody>
      </p:sp>
      <p:sp>
        <p:nvSpPr>
          <p:cNvPr id="4105" name="Line 12"/>
          <p:cNvSpPr>
            <a:spLocks noChangeShapeType="1"/>
          </p:cNvSpPr>
          <p:nvPr/>
        </p:nvSpPr>
        <p:spPr bwMode="auto">
          <a:xfrm>
            <a:off x="28098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>
            <a:off x="34702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8" name="Line 15"/>
          <p:cNvSpPr>
            <a:spLocks noChangeShapeType="1"/>
          </p:cNvSpPr>
          <p:nvPr/>
        </p:nvSpPr>
        <p:spPr bwMode="auto">
          <a:xfrm>
            <a:off x="38020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9" name="Line 16"/>
          <p:cNvSpPr>
            <a:spLocks noChangeShapeType="1"/>
          </p:cNvSpPr>
          <p:nvPr/>
        </p:nvSpPr>
        <p:spPr bwMode="auto">
          <a:xfrm>
            <a:off x="41322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>
            <a:off x="48768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2070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Line 19"/>
          <p:cNvSpPr>
            <a:spLocks noChangeShapeType="1"/>
          </p:cNvSpPr>
          <p:nvPr/>
        </p:nvSpPr>
        <p:spPr bwMode="auto">
          <a:xfrm>
            <a:off x="55387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3" name="Line 20"/>
          <p:cNvSpPr>
            <a:spLocks noChangeShapeType="1"/>
          </p:cNvSpPr>
          <p:nvPr/>
        </p:nvSpPr>
        <p:spPr bwMode="auto">
          <a:xfrm>
            <a:off x="58689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>
            <a:off x="61991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5" name="Line 22"/>
          <p:cNvSpPr>
            <a:spLocks noChangeShapeType="1"/>
          </p:cNvSpPr>
          <p:nvPr/>
        </p:nvSpPr>
        <p:spPr bwMode="auto">
          <a:xfrm rot="-5400000">
            <a:off x="4439444" y="359806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6" name="Line 23"/>
          <p:cNvSpPr>
            <a:spLocks noChangeShapeType="1"/>
          </p:cNvSpPr>
          <p:nvPr/>
        </p:nvSpPr>
        <p:spPr bwMode="auto">
          <a:xfrm rot="-5400000">
            <a:off x="4439444" y="32916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7" name="Line 24"/>
          <p:cNvSpPr>
            <a:spLocks noChangeShapeType="1"/>
          </p:cNvSpPr>
          <p:nvPr/>
        </p:nvSpPr>
        <p:spPr bwMode="auto">
          <a:xfrm rot="-5400000">
            <a:off x="4439444" y="29852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8" name="Line 25"/>
          <p:cNvSpPr>
            <a:spLocks noChangeShapeType="1"/>
          </p:cNvSpPr>
          <p:nvPr/>
        </p:nvSpPr>
        <p:spPr bwMode="auto">
          <a:xfrm rot="-5400000">
            <a:off x="4439444" y="267731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9" name="Line 26"/>
          <p:cNvSpPr>
            <a:spLocks noChangeShapeType="1"/>
          </p:cNvSpPr>
          <p:nvPr/>
        </p:nvSpPr>
        <p:spPr bwMode="auto">
          <a:xfrm rot="-5400000">
            <a:off x="4439444" y="23709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0" name="Line 27"/>
          <p:cNvSpPr>
            <a:spLocks noChangeShapeType="1"/>
          </p:cNvSpPr>
          <p:nvPr/>
        </p:nvSpPr>
        <p:spPr bwMode="auto">
          <a:xfrm rot="-5400000">
            <a:off x="4439444" y="428704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1" name="Line 28"/>
          <p:cNvSpPr>
            <a:spLocks noChangeShapeType="1"/>
          </p:cNvSpPr>
          <p:nvPr/>
        </p:nvSpPr>
        <p:spPr bwMode="auto">
          <a:xfrm rot="-5400000">
            <a:off x="4439444" y="45934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" name="Line 29"/>
          <p:cNvSpPr>
            <a:spLocks noChangeShapeType="1"/>
          </p:cNvSpPr>
          <p:nvPr/>
        </p:nvSpPr>
        <p:spPr bwMode="auto">
          <a:xfrm rot="-5400000">
            <a:off x="4439444" y="490140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3" name="Line 30"/>
          <p:cNvSpPr>
            <a:spLocks noChangeShapeType="1"/>
          </p:cNvSpPr>
          <p:nvPr/>
        </p:nvSpPr>
        <p:spPr bwMode="auto">
          <a:xfrm rot="-5400000">
            <a:off x="4439444" y="52077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4" name="Line 31"/>
          <p:cNvSpPr>
            <a:spLocks noChangeShapeType="1"/>
          </p:cNvSpPr>
          <p:nvPr/>
        </p:nvSpPr>
        <p:spPr bwMode="auto">
          <a:xfrm rot="-5400000">
            <a:off x="4439444" y="55141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5" name="Rectangle 34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/>
              <a:t>© 2010 Glowinkowski™ International Limited</a:t>
            </a:r>
          </a:p>
        </p:txBody>
      </p:sp>
      <p:pic>
        <p:nvPicPr>
          <p:cNvPr id="4126" name="Picture 30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val 3"/>
          <p:cNvSpPr>
            <a:spLocks noChangeArrowheads="1"/>
          </p:cNvSpPr>
          <p:nvPr/>
        </p:nvSpPr>
        <p:spPr bwMode="auto">
          <a:xfrm>
            <a:off x="2218308" y="1267768"/>
            <a:ext cx="4732020" cy="4732020"/>
          </a:xfrm>
          <a:prstGeom prst="ellipse">
            <a:avLst/>
          </a:prstGeom>
          <a:solidFill>
            <a:srgbClr val="C6CFD4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2714231" y="1799424"/>
            <a:ext cx="3740176" cy="3715398"/>
          </a:xfrm>
          <a:prstGeom prst="rect">
            <a:avLst/>
          </a:prstGeom>
          <a:gradFill flip="none" rotWithShape="1">
            <a:gsLst>
              <a:gs pos="28000">
                <a:srgbClr val="4388C3"/>
              </a:gs>
              <a:gs pos="2000">
                <a:srgbClr val="C6CFD4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C6CFD4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" name="Rectangle 7"/>
          <p:cNvSpPr>
            <a:spLocks noChangeArrowheads="1"/>
          </p:cNvSpPr>
          <p:nvPr/>
        </p:nvSpPr>
        <p:spPr bwMode="auto">
          <a:xfrm rot="16200000">
            <a:off x="4569820" y="1494295"/>
            <a:ext cx="67150" cy="4325650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5"/>
          <p:cNvGrpSpPr/>
          <p:nvPr/>
        </p:nvGrpSpPr>
        <p:grpSpPr>
          <a:xfrm>
            <a:off x="2726739" y="1799424"/>
            <a:ext cx="3728295" cy="3715398"/>
            <a:chOff x="2508023" y="1890892"/>
            <a:chExt cx="4142550" cy="4128220"/>
          </a:xfrm>
        </p:grpSpPr>
        <p:grpSp>
          <p:nvGrpSpPr>
            <p:cNvPr id="3" name="Group 36"/>
            <p:cNvGrpSpPr/>
            <p:nvPr/>
          </p:nvGrpSpPr>
          <p:grpSpPr>
            <a:xfrm>
              <a:off x="2831804" y="1890892"/>
              <a:ext cx="3480392" cy="4128220"/>
              <a:chOff x="2771800" y="2060848"/>
              <a:chExt cx="3600400" cy="3789611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277180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349188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385192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421196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313184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493204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565212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601216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637220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529208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Straight Connector 37"/>
            <p:cNvCxnSpPr/>
            <p:nvPr/>
          </p:nvCxnSpPr>
          <p:spPr>
            <a:xfrm rot="16200000">
              <a:off x="4579298" y="360381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>
              <a:off x="4579298" y="2915779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>
              <a:off x="4579298" y="257176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16200000">
              <a:off x="4579298" y="222774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16200000">
              <a:off x="4579298" y="325979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16200000">
              <a:off x="4579298" y="1195689"/>
              <a:ext cx="0" cy="4142550"/>
            </a:xfrm>
            <a:prstGeom prst="line">
              <a:avLst/>
            </a:prstGeom>
            <a:ln w="6350">
              <a:solidFill>
                <a:srgbClr val="C6CF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16200000">
              <a:off x="4579298" y="85167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16200000">
              <a:off x="4579298" y="50765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>
              <a:off x="4579298" y="153970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>
              <a:off x="4579298" y="16363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/>
          <p:cNvSpPr txBox="1"/>
          <p:nvPr/>
        </p:nvSpPr>
        <p:spPr>
          <a:xfrm>
            <a:off x="1259632" y="3487843"/>
            <a:ext cx="13639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Extraversion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588224" y="3498351"/>
            <a:ext cx="1317686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Introversion</a:t>
            </a:r>
            <a:endParaRPr lang="en-GB" sz="1600" dirty="0">
              <a:solidFill>
                <a:schemeClr val="bg1"/>
              </a:solidFill>
            </a:endParaRPr>
          </a:p>
        </p:txBody>
      </p:sp>
      <p:cxnSp>
        <p:nvCxnSpPr>
          <p:cNvPr id="4" name="Straight Connector 3"/>
          <p:cNvCxnSpPr>
            <a:stCxn id="33" idx="0"/>
            <a:endCxn id="33" idx="2"/>
          </p:cNvCxnSpPr>
          <p:nvPr/>
        </p:nvCxnSpPr>
        <p:spPr>
          <a:xfrm>
            <a:off x="4584319" y="1799424"/>
            <a:ext cx="0" cy="37153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8455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2800" dirty="0" smtClean="0"/>
              <a:t>Communication &amp; Interpersonal Style</a:t>
            </a:r>
          </a:p>
        </p:txBody>
      </p:sp>
      <p:sp>
        <p:nvSpPr>
          <p:cNvPr id="4105" name="Line 12"/>
          <p:cNvSpPr>
            <a:spLocks noChangeShapeType="1"/>
          </p:cNvSpPr>
          <p:nvPr/>
        </p:nvSpPr>
        <p:spPr bwMode="auto">
          <a:xfrm>
            <a:off x="28098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>
            <a:off x="34702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8" name="Line 15"/>
          <p:cNvSpPr>
            <a:spLocks noChangeShapeType="1"/>
          </p:cNvSpPr>
          <p:nvPr/>
        </p:nvSpPr>
        <p:spPr bwMode="auto">
          <a:xfrm>
            <a:off x="38020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9" name="Line 16"/>
          <p:cNvSpPr>
            <a:spLocks noChangeShapeType="1"/>
          </p:cNvSpPr>
          <p:nvPr/>
        </p:nvSpPr>
        <p:spPr bwMode="auto">
          <a:xfrm>
            <a:off x="41322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>
            <a:off x="48768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2070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Line 19"/>
          <p:cNvSpPr>
            <a:spLocks noChangeShapeType="1"/>
          </p:cNvSpPr>
          <p:nvPr/>
        </p:nvSpPr>
        <p:spPr bwMode="auto">
          <a:xfrm>
            <a:off x="55387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3" name="Line 20"/>
          <p:cNvSpPr>
            <a:spLocks noChangeShapeType="1"/>
          </p:cNvSpPr>
          <p:nvPr/>
        </p:nvSpPr>
        <p:spPr bwMode="auto">
          <a:xfrm>
            <a:off x="58689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>
            <a:off x="61991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5" name="Line 22"/>
          <p:cNvSpPr>
            <a:spLocks noChangeShapeType="1"/>
          </p:cNvSpPr>
          <p:nvPr/>
        </p:nvSpPr>
        <p:spPr bwMode="auto">
          <a:xfrm rot="-5400000">
            <a:off x="4439444" y="359806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6" name="Line 23"/>
          <p:cNvSpPr>
            <a:spLocks noChangeShapeType="1"/>
          </p:cNvSpPr>
          <p:nvPr/>
        </p:nvSpPr>
        <p:spPr bwMode="auto">
          <a:xfrm rot="-5400000">
            <a:off x="4439444" y="32916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7" name="Line 24"/>
          <p:cNvSpPr>
            <a:spLocks noChangeShapeType="1"/>
          </p:cNvSpPr>
          <p:nvPr/>
        </p:nvSpPr>
        <p:spPr bwMode="auto">
          <a:xfrm rot="-5400000">
            <a:off x="4439444" y="29852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8" name="Line 25"/>
          <p:cNvSpPr>
            <a:spLocks noChangeShapeType="1"/>
          </p:cNvSpPr>
          <p:nvPr/>
        </p:nvSpPr>
        <p:spPr bwMode="auto">
          <a:xfrm rot="-5400000">
            <a:off x="4439444" y="267731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9" name="Line 26"/>
          <p:cNvSpPr>
            <a:spLocks noChangeShapeType="1"/>
          </p:cNvSpPr>
          <p:nvPr/>
        </p:nvSpPr>
        <p:spPr bwMode="auto">
          <a:xfrm rot="-5400000">
            <a:off x="4439444" y="23709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0" name="Line 27"/>
          <p:cNvSpPr>
            <a:spLocks noChangeShapeType="1"/>
          </p:cNvSpPr>
          <p:nvPr/>
        </p:nvSpPr>
        <p:spPr bwMode="auto">
          <a:xfrm rot="-5400000">
            <a:off x="4439444" y="428704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1" name="Line 28"/>
          <p:cNvSpPr>
            <a:spLocks noChangeShapeType="1"/>
          </p:cNvSpPr>
          <p:nvPr/>
        </p:nvSpPr>
        <p:spPr bwMode="auto">
          <a:xfrm rot="-5400000">
            <a:off x="4439444" y="45934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" name="Line 29"/>
          <p:cNvSpPr>
            <a:spLocks noChangeShapeType="1"/>
          </p:cNvSpPr>
          <p:nvPr/>
        </p:nvSpPr>
        <p:spPr bwMode="auto">
          <a:xfrm rot="-5400000">
            <a:off x="4439444" y="490140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3" name="Line 30"/>
          <p:cNvSpPr>
            <a:spLocks noChangeShapeType="1"/>
          </p:cNvSpPr>
          <p:nvPr/>
        </p:nvSpPr>
        <p:spPr bwMode="auto">
          <a:xfrm rot="-5400000">
            <a:off x="4439444" y="52077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4" name="Line 31"/>
          <p:cNvSpPr>
            <a:spLocks noChangeShapeType="1"/>
          </p:cNvSpPr>
          <p:nvPr/>
        </p:nvSpPr>
        <p:spPr bwMode="auto">
          <a:xfrm rot="-5400000">
            <a:off x="4439444" y="55141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5" name="Rectangle 34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/>
              <a:t>© 2010 Glowinkowski™ International Limited</a:t>
            </a:r>
          </a:p>
        </p:txBody>
      </p:sp>
      <p:pic>
        <p:nvPicPr>
          <p:cNvPr id="4126" name="Picture 30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val 3"/>
          <p:cNvSpPr>
            <a:spLocks noChangeArrowheads="1"/>
          </p:cNvSpPr>
          <p:nvPr/>
        </p:nvSpPr>
        <p:spPr bwMode="auto">
          <a:xfrm>
            <a:off x="2218308" y="1267768"/>
            <a:ext cx="4732020" cy="4732020"/>
          </a:xfrm>
          <a:prstGeom prst="ellipse">
            <a:avLst/>
          </a:prstGeom>
          <a:solidFill>
            <a:srgbClr val="C6CFD4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2714231" y="1799424"/>
            <a:ext cx="3740176" cy="3715398"/>
          </a:xfrm>
          <a:prstGeom prst="rect">
            <a:avLst/>
          </a:prstGeom>
          <a:gradFill flip="none" rotWithShape="1">
            <a:gsLst>
              <a:gs pos="28000">
                <a:srgbClr val="4388C3"/>
              </a:gs>
              <a:gs pos="2000">
                <a:srgbClr val="C6CFD4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C6CFD4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" name="Rectangle 7"/>
          <p:cNvSpPr>
            <a:spLocks noChangeArrowheads="1"/>
          </p:cNvSpPr>
          <p:nvPr/>
        </p:nvSpPr>
        <p:spPr bwMode="auto">
          <a:xfrm rot="16200000">
            <a:off x="4569820" y="1494295"/>
            <a:ext cx="67150" cy="4325650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Rectangle 7"/>
          <p:cNvSpPr>
            <a:spLocks noChangeArrowheads="1"/>
          </p:cNvSpPr>
          <p:nvPr/>
        </p:nvSpPr>
        <p:spPr bwMode="auto">
          <a:xfrm rot="16200000">
            <a:off x="2387380" y="3616899"/>
            <a:ext cx="4407016" cy="41147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5"/>
          <p:cNvGrpSpPr/>
          <p:nvPr/>
        </p:nvGrpSpPr>
        <p:grpSpPr>
          <a:xfrm>
            <a:off x="2726739" y="1799424"/>
            <a:ext cx="3728295" cy="3715398"/>
            <a:chOff x="2508023" y="1890892"/>
            <a:chExt cx="4142550" cy="4128220"/>
          </a:xfrm>
        </p:grpSpPr>
        <p:grpSp>
          <p:nvGrpSpPr>
            <p:cNvPr id="3" name="Group 36"/>
            <p:cNvGrpSpPr/>
            <p:nvPr/>
          </p:nvGrpSpPr>
          <p:grpSpPr>
            <a:xfrm>
              <a:off x="2831804" y="1890892"/>
              <a:ext cx="3480392" cy="4128220"/>
              <a:chOff x="2771800" y="2060848"/>
              <a:chExt cx="3600400" cy="3789611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277180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349188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385192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421196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313184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493204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565212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601216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637220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529208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Straight Connector 37"/>
            <p:cNvCxnSpPr/>
            <p:nvPr/>
          </p:nvCxnSpPr>
          <p:spPr>
            <a:xfrm rot="16200000">
              <a:off x="4579298" y="360381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>
              <a:off x="4579298" y="2915779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>
              <a:off x="4579298" y="257176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16200000">
              <a:off x="4579298" y="222774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16200000">
              <a:off x="4579298" y="325979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16200000">
              <a:off x="4579298" y="1195689"/>
              <a:ext cx="0" cy="4142550"/>
            </a:xfrm>
            <a:prstGeom prst="line">
              <a:avLst/>
            </a:prstGeom>
            <a:ln w="6350">
              <a:solidFill>
                <a:srgbClr val="C6CF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16200000">
              <a:off x="4579298" y="85167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16200000">
              <a:off x="4579298" y="50765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>
              <a:off x="4579298" y="153970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>
              <a:off x="4579298" y="16363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/>
          <p:cNvSpPr txBox="1"/>
          <p:nvPr/>
        </p:nvSpPr>
        <p:spPr>
          <a:xfrm>
            <a:off x="1259632" y="3487843"/>
            <a:ext cx="13639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Extraversion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588224" y="3498351"/>
            <a:ext cx="1317686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Introversion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15933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2800" dirty="0" smtClean="0"/>
              <a:t>Communication &amp; Interpersonal Style</a:t>
            </a:r>
          </a:p>
        </p:txBody>
      </p:sp>
      <p:sp>
        <p:nvSpPr>
          <p:cNvPr id="4105" name="Line 12"/>
          <p:cNvSpPr>
            <a:spLocks noChangeShapeType="1"/>
          </p:cNvSpPr>
          <p:nvPr/>
        </p:nvSpPr>
        <p:spPr bwMode="auto">
          <a:xfrm>
            <a:off x="28098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>
            <a:off x="34702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8" name="Line 15"/>
          <p:cNvSpPr>
            <a:spLocks noChangeShapeType="1"/>
          </p:cNvSpPr>
          <p:nvPr/>
        </p:nvSpPr>
        <p:spPr bwMode="auto">
          <a:xfrm>
            <a:off x="38020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9" name="Line 16"/>
          <p:cNvSpPr>
            <a:spLocks noChangeShapeType="1"/>
          </p:cNvSpPr>
          <p:nvPr/>
        </p:nvSpPr>
        <p:spPr bwMode="auto">
          <a:xfrm>
            <a:off x="41322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>
            <a:off x="48768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2070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Line 19"/>
          <p:cNvSpPr>
            <a:spLocks noChangeShapeType="1"/>
          </p:cNvSpPr>
          <p:nvPr/>
        </p:nvSpPr>
        <p:spPr bwMode="auto">
          <a:xfrm>
            <a:off x="55387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3" name="Line 20"/>
          <p:cNvSpPr>
            <a:spLocks noChangeShapeType="1"/>
          </p:cNvSpPr>
          <p:nvPr/>
        </p:nvSpPr>
        <p:spPr bwMode="auto">
          <a:xfrm>
            <a:off x="58689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>
            <a:off x="61991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5" name="Line 22"/>
          <p:cNvSpPr>
            <a:spLocks noChangeShapeType="1"/>
          </p:cNvSpPr>
          <p:nvPr/>
        </p:nvSpPr>
        <p:spPr bwMode="auto">
          <a:xfrm rot="-5400000">
            <a:off x="4439444" y="359806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6" name="Line 23"/>
          <p:cNvSpPr>
            <a:spLocks noChangeShapeType="1"/>
          </p:cNvSpPr>
          <p:nvPr/>
        </p:nvSpPr>
        <p:spPr bwMode="auto">
          <a:xfrm rot="-5400000">
            <a:off x="4439444" y="32916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7" name="Line 24"/>
          <p:cNvSpPr>
            <a:spLocks noChangeShapeType="1"/>
          </p:cNvSpPr>
          <p:nvPr/>
        </p:nvSpPr>
        <p:spPr bwMode="auto">
          <a:xfrm rot="-5400000">
            <a:off x="4439444" y="29852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8" name="Line 25"/>
          <p:cNvSpPr>
            <a:spLocks noChangeShapeType="1"/>
          </p:cNvSpPr>
          <p:nvPr/>
        </p:nvSpPr>
        <p:spPr bwMode="auto">
          <a:xfrm rot="-5400000">
            <a:off x="4439444" y="267731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9" name="Line 26"/>
          <p:cNvSpPr>
            <a:spLocks noChangeShapeType="1"/>
          </p:cNvSpPr>
          <p:nvPr/>
        </p:nvSpPr>
        <p:spPr bwMode="auto">
          <a:xfrm rot="-5400000">
            <a:off x="4439444" y="23709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0" name="Line 27"/>
          <p:cNvSpPr>
            <a:spLocks noChangeShapeType="1"/>
          </p:cNvSpPr>
          <p:nvPr/>
        </p:nvSpPr>
        <p:spPr bwMode="auto">
          <a:xfrm rot="-5400000">
            <a:off x="4439444" y="428704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1" name="Line 28"/>
          <p:cNvSpPr>
            <a:spLocks noChangeShapeType="1"/>
          </p:cNvSpPr>
          <p:nvPr/>
        </p:nvSpPr>
        <p:spPr bwMode="auto">
          <a:xfrm rot="-5400000">
            <a:off x="4439444" y="45934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" name="Line 29"/>
          <p:cNvSpPr>
            <a:spLocks noChangeShapeType="1"/>
          </p:cNvSpPr>
          <p:nvPr/>
        </p:nvSpPr>
        <p:spPr bwMode="auto">
          <a:xfrm rot="-5400000">
            <a:off x="4439444" y="490140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3" name="Line 30"/>
          <p:cNvSpPr>
            <a:spLocks noChangeShapeType="1"/>
          </p:cNvSpPr>
          <p:nvPr/>
        </p:nvSpPr>
        <p:spPr bwMode="auto">
          <a:xfrm rot="-5400000">
            <a:off x="4439444" y="52077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4" name="Line 31"/>
          <p:cNvSpPr>
            <a:spLocks noChangeShapeType="1"/>
          </p:cNvSpPr>
          <p:nvPr/>
        </p:nvSpPr>
        <p:spPr bwMode="auto">
          <a:xfrm rot="-5400000">
            <a:off x="4439444" y="55141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5" name="Rectangle 34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/>
              <a:t>© 2010 Glowinkowski™ International Limited</a:t>
            </a:r>
          </a:p>
        </p:txBody>
      </p:sp>
      <p:pic>
        <p:nvPicPr>
          <p:cNvPr id="4126" name="Picture 30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val 3"/>
          <p:cNvSpPr>
            <a:spLocks noChangeArrowheads="1"/>
          </p:cNvSpPr>
          <p:nvPr/>
        </p:nvSpPr>
        <p:spPr bwMode="auto">
          <a:xfrm>
            <a:off x="2218308" y="1267768"/>
            <a:ext cx="4732020" cy="4732020"/>
          </a:xfrm>
          <a:prstGeom prst="ellipse">
            <a:avLst/>
          </a:prstGeom>
          <a:solidFill>
            <a:srgbClr val="C6CFD4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2714231" y="1799424"/>
            <a:ext cx="3740176" cy="3715398"/>
          </a:xfrm>
          <a:prstGeom prst="rect">
            <a:avLst/>
          </a:prstGeom>
          <a:gradFill flip="none" rotWithShape="1">
            <a:gsLst>
              <a:gs pos="28000">
                <a:srgbClr val="4388C3"/>
              </a:gs>
              <a:gs pos="2000">
                <a:srgbClr val="C6CFD4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C6CFD4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" name="Rectangle 7"/>
          <p:cNvSpPr>
            <a:spLocks noChangeArrowheads="1"/>
          </p:cNvSpPr>
          <p:nvPr/>
        </p:nvSpPr>
        <p:spPr bwMode="auto">
          <a:xfrm rot="16200000">
            <a:off x="4569820" y="1494295"/>
            <a:ext cx="67150" cy="4325650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Rectangle 7"/>
          <p:cNvSpPr>
            <a:spLocks noChangeArrowheads="1"/>
          </p:cNvSpPr>
          <p:nvPr/>
        </p:nvSpPr>
        <p:spPr bwMode="auto">
          <a:xfrm rot="16200000">
            <a:off x="2387380" y="3616899"/>
            <a:ext cx="4407016" cy="41147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5"/>
          <p:cNvGrpSpPr/>
          <p:nvPr/>
        </p:nvGrpSpPr>
        <p:grpSpPr>
          <a:xfrm>
            <a:off x="2726739" y="1799424"/>
            <a:ext cx="3728295" cy="3715398"/>
            <a:chOff x="2508023" y="1890892"/>
            <a:chExt cx="4142550" cy="4128220"/>
          </a:xfrm>
        </p:grpSpPr>
        <p:grpSp>
          <p:nvGrpSpPr>
            <p:cNvPr id="3" name="Group 36"/>
            <p:cNvGrpSpPr/>
            <p:nvPr/>
          </p:nvGrpSpPr>
          <p:grpSpPr>
            <a:xfrm>
              <a:off x="2831804" y="1890892"/>
              <a:ext cx="3480392" cy="4128220"/>
              <a:chOff x="2771800" y="2060848"/>
              <a:chExt cx="3600400" cy="3789611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277180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349188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385192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421196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313184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493204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565212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601216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637220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529208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Straight Connector 37"/>
            <p:cNvCxnSpPr/>
            <p:nvPr/>
          </p:nvCxnSpPr>
          <p:spPr>
            <a:xfrm rot="16200000">
              <a:off x="4579298" y="360381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>
              <a:off x="4579298" y="2915779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>
              <a:off x="4579298" y="257176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16200000">
              <a:off x="4579298" y="222774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16200000">
              <a:off x="4579298" y="325979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16200000">
              <a:off x="4579298" y="1195689"/>
              <a:ext cx="0" cy="4142550"/>
            </a:xfrm>
            <a:prstGeom prst="line">
              <a:avLst/>
            </a:prstGeom>
            <a:ln w="6350">
              <a:solidFill>
                <a:srgbClr val="C6CF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16200000">
              <a:off x="4579298" y="85167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16200000">
              <a:off x="4579298" y="50765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>
              <a:off x="4579298" y="153970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>
              <a:off x="4579298" y="16363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/>
          <p:cNvSpPr txBox="1"/>
          <p:nvPr/>
        </p:nvSpPr>
        <p:spPr>
          <a:xfrm>
            <a:off x="1259632" y="3487843"/>
            <a:ext cx="13639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Extraversion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588224" y="3498351"/>
            <a:ext cx="1317686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Introversion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806631" y="1101569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Collectivist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806631" y="5840982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Individualist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51656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381000" y="228600"/>
            <a:ext cx="8077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GB" sz="2800" dirty="0">
                <a:solidFill>
                  <a:schemeClr val="tx2"/>
                </a:solidFill>
                <a:latin typeface="+mj-lt"/>
              </a:rPr>
              <a:t>Communication </a:t>
            </a:r>
            <a:r>
              <a:rPr lang="en-GB" sz="2800" dirty="0" smtClean="0">
                <a:solidFill>
                  <a:schemeClr val="tx2"/>
                </a:solidFill>
                <a:latin typeface="+mj-lt"/>
              </a:rPr>
              <a:t>&amp; </a:t>
            </a:r>
            <a:r>
              <a:rPr lang="en-GB" sz="2800" dirty="0">
                <a:solidFill>
                  <a:schemeClr val="tx2"/>
                </a:solidFill>
                <a:latin typeface="+mj-lt"/>
              </a:rPr>
              <a:t>Inter-personal Style</a:t>
            </a:r>
          </a:p>
          <a:p>
            <a:pPr algn="ctr"/>
            <a:r>
              <a:rPr lang="en-GB" sz="2400" dirty="0">
                <a:solidFill>
                  <a:schemeClr val="tx2"/>
                </a:solidFill>
                <a:latin typeface="+mj-lt"/>
              </a:rPr>
              <a:t>The Extraversion Dimension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301774" y="1803400"/>
            <a:ext cx="6623026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1" name="Rectangle 19"/>
          <p:cNvSpPr>
            <a:spLocks noChangeArrowheads="1"/>
          </p:cNvSpPr>
          <p:nvPr/>
        </p:nvSpPr>
        <p:spPr bwMode="auto">
          <a:xfrm>
            <a:off x="1133971" y="2565400"/>
            <a:ext cx="3496766" cy="220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80975" indent="-180975">
              <a:spcAft>
                <a:spcPts val="600"/>
              </a:spcAft>
              <a:buFontTx/>
              <a:buChar char="•"/>
              <a:defRPr/>
            </a:pPr>
            <a:r>
              <a:rPr lang="en-GB" sz="1400" dirty="0"/>
              <a:t>Enjoys the company of others</a:t>
            </a:r>
          </a:p>
          <a:p>
            <a:pPr marL="180975" indent="-180975">
              <a:spcAft>
                <a:spcPts val="600"/>
              </a:spcAft>
              <a:buFontTx/>
              <a:buChar char="•"/>
              <a:defRPr/>
            </a:pPr>
            <a:r>
              <a:rPr lang="en-GB" sz="1400" dirty="0" smtClean="0"/>
              <a:t>Prefers </a:t>
            </a:r>
            <a:r>
              <a:rPr lang="en-GB" sz="1400" dirty="0"/>
              <a:t>to talk problems through</a:t>
            </a:r>
          </a:p>
          <a:p>
            <a:pPr marL="180975" indent="-180975">
              <a:spcAft>
                <a:spcPts val="600"/>
              </a:spcAft>
              <a:buFontTx/>
              <a:buChar char="•"/>
              <a:defRPr/>
            </a:pPr>
            <a:r>
              <a:rPr lang="en-GB" sz="1400" dirty="0" smtClean="0"/>
              <a:t>Enjoys </a:t>
            </a:r>
            <a:r>
              <a:rPr lang="en-GB" sz="1400" dirty="0"/>
              <a:t>large social gatherings</a:t>
            </a:r>
          </a:p>
          <a:p>
            <a:pPr marL="180975" indent="-180975">
              <a:spcAft>
                <a:spcPts val="600"/>
              </a:spcAft>
              <a:buFontTx/>
              <a:buChar char="•"/>
              <a:defRPr/>
            </a:pPr>
            <a:r>
              <a:rPr lang="en-GB" sz="1400" dirty="0" smtClean="0"/>
              <a:t>Considers </a:t>
            </a:r>
            <a:r>
              <a:rPr lang="en-GB" sz="1400" dirty="0"/>
              <a:t>having a good time as a priority</a:t>
            </a:r>
          </a:p>
          <a:p>
            <a:pPr marL="180975" indent="-180975">
              <a:spcAft>
                <a:spcPts val="600"/>
              </a:spcAft>
              <a:buFontTx/>
              <a:buChar char="•"/>
              <a:defRPr/>
            </a:pPr>
            <a:r>
              <a:rPr lang="en-GB" sz="1400" dirty="0" smtClean="0"/>
              <a:t>Feels </a:t>
            </a:r>
            <a:r>
              <a:rPr lang="en-GB" sz="1400" dirty="0"/>
              <a:t>comfortable in social situations</a:t>
            </a:r>
          </a:p>
          <a:p>
            <a:pPr marL="180975" indent="-180975">
              <a:spcAft>
                <a:spcPts val="600"/>
              </a:spcAft>
              <a:buFontTx/>
              <a:buChar char="•"/>
              <a:defRPr/>
            </a:pPr>
            <a:r>
              <a:rPr lang="en-GB" sz="1400" dirty="0" smtClean="0"/>
              <a:t>Feels </a:t>
            </a:r>
            <a:r>
              <a:rPr lang="en-GB" sz="1400" dirty="0"/>
              <a:t>comfortable when meeting new </a:t>
            </a:r>
            <a:r>
              <a:rPr lang="en-GB" sz="1400" dirty="0" smtClean="0"/>
              <a:t>people</a:t>
            </a:r>
            <a:endParaRPr lang="en-GB" sz="1400" dirty="0"/>
          </a:p>
        </p:txBody>
      </p:sp>
      <p:sp>
        <p:nvSpPr>
          <p:cNvPr id="19464" name="Text Box 20"/>
          <p:cNvSpPr txBox="1">
            <a:spLocks noChangeArrowheads="1"/>
          </p:cNvSpPr>
          <p:nvPr/>
        </p:nvSpPr>
        <p:spPr bwMode="auto">
          <a:xfrm>
            <a:off x="4737542" y="2565400"/>
            <a:ext cx="3222575" cy="2416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indent="-180975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en-GB" sz="1400" dirty="0"/>
              <a:t>Enjoys own company</a:t>
            </a:r>
          </a:p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Prefers </a:t>
            </a:r>
            <a:r>
              <a:rPr lang="en-GB" sz="1400" dirty="0"/>
              <a:t>to think through a problem before stating an opinion</a:t>
            </a:r>
          </a:p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Finds </a:t>
            </a:r>
            <a:r>
              <a:rPr lang="en-GB" sz="1400" dirty="0"/>
              <a:t>it easy to be on their own</a:t>
            </a:r>
          </a:p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Is </a:t>
            </a:r>
            <a:r>
              <a:rPr lang="en-GB" sz="1400" dirty="0"/>
              <a:t>serious minded</a:t>
            </a:r>
          </a:p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Tends </a:t>
            </a:r>
            <a:r>
              <a:rPr lang="en-GB" sz="1400" dirty="0"/>
              <a:t>to feel ill at ease in new and large social situations</a:t>
            </a:r>
          </a:p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Prefers </a:t>
            </a:r>
            <a:r>
              <a:rPr lang="en-GB" sz="1400" dirty="0"/>
              <a:t>to mix with people they </a:t>
            </a:r>
            <a:r>
              <a:rPr lang="en-GB" sz="1400" dirty="0" smtClean="0"/>
              <a:t>know</a:t>
            </a:r>
            <a:endParaRPr lang="en-GB" sz="1400" dirty="0"/>
          </a:p>
        </p:txBody>
      </p:sp>
      <p:sp>
        <p:nvSpPr>
          <p:cNvPr id="19465" name="Line 21"/>
          <p:cNvSpPr>
            <a:spLocks noChangeShapeType="1"/>
          </p:cNvSpPr>
          <p:nvPr/>
        </p:nvSpPr>
        <p:spPr bwMode="auto">
          <a:xfrm rot="-5400000">
            <a:off x="2317750" y="4116388"/>
            <a:ext cx="462597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466" name="Text Box 25"/>
          <p:cNvSpPr txBox="1">
            <a:spLocks noChangeArrowheads="1"/>
          </p:cNvSpPr>
          <p:nvPr/>
        </p:nvSpPr>
        <p:spPr bwMode="auto">
          <a:xfrm>
            <a:off x="0" y="6597650"/>
            <a:ext cx="27717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00"/>
              <a:t>© 2010 Glowinkowski™ International Limited</a:t>
            </a:r>
          </a:p>
        </p:txBody>
      </p:sp>
      <p:pic>
        <p:nvPicPr>
          <p:cNvPr id="19467" name="Picture 23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7"/>
          <p:cNvSpPr>
            <a:spLocks noChangeArrowheads="1"/>
          </p:cNvSpPr>
          <p:nvPr/>
        </p:nvSpPr>
        <p:spPr bwMode="auto">
          <a:xfrm rot="16200000">
            <a:off x="4611962" y="-619540"/>
            <a:ext cx="67150" cy="4325650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1301774" y="1374008"/>
            <a:ext cx="13639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Extraversion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630366" y="1384516"/>
            <a:ext cx="1317686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Introversion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Icebreaker</a:t>
            </a:r>
          </a:p>
          <a:p>
            <a:r>
              <a:rPr lang="en-US" dirty="0" smtClean="0"/>
              <a:t>Some context</a:t>
            </a:r>
          </a:p>
          <a:p>
            <a:r>
              <a:rPr lang="en-US" dirty="0" smtClean="0"/>
              <a:t>Predispositions and </a:t>
            </a:r>
            <a:r>
              <a:rPr lang="en-US" dirty="0" err="1" smtClean="0"/>
              <a:t>Behaviour</a:t>
            </a:r>
            <a:endParaRPr lang="en-US" dirty="0" smtClean="0"/>
          </a:p>
          <a:p>
            <a:r>
              <a:rPr lang="en-US" dirty="0" smtClean="0"/>
              <a:t>Problem Solving and Implementation</a:t>
            </a:r>
          </a:p>
          <a:p>
            <a:r>
              <a:rPr lang="en-US" dirty="0" smtClean="0"/>
              <a:t>Communication and Interpersonal Style</a:t>
            </a:r>
          </a:p>
          <a:p>
            <a:r>
              <a:rPr lang="en-US" dirty="0" smtClean="0"/>
              <a:t>Feelings and Self Control</a:t>
            </a:r>
          </a:p>
          <a:p>
            <a:r>
              <a:rPr lang="en-US" dirty="0" smtClean="0"/>
              <a:t>Learning Style</a:t>
            </a:r>
          </a:p>
          <a:p>
            <a:r>
              <a:rPr lang="en-US" dirty="0" smtClean="0"/>
              <a:t>A little magic!</a:t>
            </a:r>
          </a:p>
          <a:p>
            <a:r>
              <a:rPr lang="en-US" dirty="0" smtClean="0"/>
              <a:t>Climate in the workplace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304800" y="241300"/>
            <a:ext cx="845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GB" sz="2800" dirty="0">
                <a:solidFill>
                  <a:schemeClr val="tx2"/>
                </a:solidFill>
                <a:latin typeface="+mj-lt"/>
              </a:rPr>
              <a:t>Communication </a:t>
            </a:r>
            <a:r>
              <a:rPr lang="en-GB" sz="2800" dirty="0" smtClean="0">
                <a:solidFill>
                  <a:schemeClr val="tx2"/>
                </a:solidFill>
                <a:latin typeface="+mj-lt"/>
              </a:rPr>
              <a:t>&amp; </a:t>
            </a:r>
            <a:r>
              <a:rPr lang="en-GB" sz="2800" dirty="0">
                <a:solidFill>
                  <a:schemeClr val="tx2"/>
                </a:solidFill>
                <a:latin typeface="+mj-lt"/>
              </a:rPr>
              <a:t>Inter-personal Style</a:t>
            </a:r>
          </a:p>
          <a:p>
            <a:pPr algn="ctr"/>
            <a:r>
              <a:rPr lang="en-GB" sz="2400" dirty="0">
                <a:solidFill>
                  <a:schemeClr val="tx2"/>
                </a:solidFill>
                <a:latin typeface="+mj-lt"/>
              </a:rPr>
              <a:t>The Agreeableness Dimension</a:t>
            </a:r>
          </a:p>
        </p:txBody>
      </p:sp>
      <p:sp>
        <p:nvSpPr>
          <p:cNvPr id="20486" name="Line 19"/>
          <p:cNvSpPr>
            <a:spLocks noChangeShapeType="1"/>
          </p:cNvSpPr>
          <p:nvPr/>
        </p:nvSpPr>
        <p:spPr bwMode="auto">
          <a:xfrm rot="-5400000">
            <a:off x="5030788" y="361950"/>
            <a:ext cx="0" cy="70104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487" name="Rectangle 20"/>
          <p:cNvSpPr>
            <a:spLocks noChangeArrowheads="1"/>
          </p:cNvSpPr>
          <p:nvPr/>
        </p:nvSpPr>
        <p:spPr bwMode="auto">
          <a:xfrm>
            <a:off x="1851118" y="4077072"/>
            <a:ext cx="6981825" cy="176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80975" indent="-180975">
              <a:spcAft>
                <a:spcPts val="600"/>
              </a:spcAft>
              <a:buFontTx/>
              <a:buChar char="•"/>
            </a:pPr>
            <a:r>
              <a:rPr lang="en-GB" sz="1400" dirty="0"/>
              <a:t>Is not concerned about personal popularity</a:t>
            </a:r>
          </a:p>
          <a:p>
            <a:pPr marL="180975" indent="-180975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Prefers </a:t>
            </a:r>
            <a:r>
              <a:rPr lang="en-GB" sz="1400" dirty="0"/>
              <a:t>to deal with the task to be done rather than people</a:t>
            </a:r>
          </a:p>
          <a:p>
            <a:pPr marL="180975" indent="-180975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Tends </a:t>
            </a:r>
            <a:r>
              <a:rPr lang="en-GB" sz="1400" dirty="0"/>
              <a:t>to be cautious when dealing with others</a:t>
            </a:r>
          </a:p>
          <a:p>
            <a:pPr marL="180975" indent="-180975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Finds </a:t>
            </a:r>
            <a:r>
              <a:rPr lang="en-GB" sz="1400" dirty="0"/>
              <a:t>it easy to take an opposing view</a:t>
            </a:r>
          </a:p>
          <a:p>
            <a:pPr marL="180975" indent="-180975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Asks </a:t>
            </a:r>
            <a:r>
              <a:rPr lang="en-GB" sz="1400" dirty="0"/>
              <a:t>tough probing questions</a:t>
            </a:r>
          </a:p>
          <a:p>
            <a:pPr marL="180975" indent="-180975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Assumes </a:t>
            </a:r>
            <a:r>
              <a:rPr lang="en-GB" sz="1400" dirty="0"/>
              <a:t>that their views will be found acceptable</a:t>
            </a:r>
          </a:p>
        </p:txBody>
      </p:sp>
      <p:sp>
        <p:nvSpPr>
          <p:cNvPr id="20488" name="Text Box 21"/>
          <p:cNvSpPr txBox="1">
            <a:spLocks noChangeArrowheads="1"/>
          </p:cNvSpPr>
          <p:nvPr/>
        </p:nvSpPr>
        <p:spPr bwMode="auto">
          <a:xfrm>
            <a:off x="1851118" y="1930539"/>
            <a:ext cx="6661150" cy="176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0975" indent="-180975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en-GB" sz="1400" dirty="0"/>
              <a:t>Prefers to avoid saying hurtful things to others</a:t>
            </a:r>
          </a:p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Is </a:t>
            </a:r>
            <a:r>
              <a:rPr lang="en-GB" sz="1400" dirty="0"/>
              <a:t>concerned about the needs of people that they know</a:t>
            </a:r>
          </a:p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Finds </a:t>
            </a:r>
            <a:r>
              <a:rPr lang="en-GB" sz="1400" dirty="0"/>
              <a:t>it easy to trust people</a:t>
            </a:r>
          </a:p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Would </a:t>
            </a:r>
            <a:r>
              <a:rPr lang="en-GB" sz="1400" dirty="0"/>
              <a:t>prefer to co-operate than compete</a:t>
            </a:r>
          </a:p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Finds </a:t>
            </a:r>
            <a:r>
              <a:rPr lang="en-GB" sz="1400" dirty="0"/>
              <a:t>it easy to conform</a:t>
            </a:r>
          </a:p>
          <a:p>
            <a:pPr eaLnBrk="1" hangingPunct="1">
              <a:spcAft>
                <a:spcPts val="600"/>
              </a:spcAft>
              <a:buFontTx/>
              <a:buChar char="•"/>
            </a:pPr>
            <a:r>
              <a:rPr lang="en-GB" sz="1400" dirty="0" smtClean="0"/>
              <a:t>Tends </a:t>
            </a:r>
            <a:r>
              <a:rPr lang="en-GB" sz="1400" dirty="0"/>
              <a:t>to be discreet about their accomplishments</a:t>
            </a:r>
          </a:p>
        </p:txBody>
      </p:sp>
      <p:sp>
        <p:nvSpPr>
          <p:cNvPr id="20489" name="Text Box 25"/>
          <p:cNvSpPr txBox="1">
            <a:spLocks noChangeArrowheads="1"/>
          </p:cNvSpPr>
          <p:nvPr/>
        </p:nvSpPr>
        <p:spPr bwMode="auto">
          <a:xfrm>
            <a:off x="0" y="6597650"/>
            <a:ext cx="27717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00"/>
              <a:t>© 2010 Glowinkowski™ International Limited</a:t>
            </a:r>
          </a:p>
        </p:txBody>
      </p:sp>
      <p:pic>
        <p:nvPicPr>
          <p:cNvPr id="20490" name="Picture 21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7"/>
          <p:cNvSpPr>
            <a:spLocks noChangeArrowheads="1"/>
          </p:cNvSpPr>
          <p:nvPr/>
        </p:nvSpPr>
        <p:spPr bwMode="auto">
          <a:xfrm rot="16200000">
            <a:off x="-1123506" y="3877668"/>
            <a:ext cx="4407016" cy="41147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95745" y="1362338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Collectivist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5745" y="6101751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Individualist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2800" dirty="0" smtClean="0"/>
              <a:t>Communication &amp; Interpersonal Style</a:t>
            </a:r>
          </a:p>
        </p:txBody>
      </p:sp>
      <p:sp>
        <p:nvSpPr>
          <p:cNvPr id="4105" name="Line 12"/>
          <p:cNvSpPr>
            <a:spLocks noChangeShapeType="1"/>
          </p:cNvSpPr>
          <p:nvPr/>
        </p:nvSpPr>
        <p:spPr bwMode="auto">
          <a:xfrm>
            <a:off x="28098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>
            <a:off x="34702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8" name="Line 15"/>
          <p:cNvSpPr>
            <a:spLocks noChangeShapeType="1"/>
          </p:cNvSpPr>
          <p:nvPr/>
        </p:nvSpPr>
        <p:spPr bwMode="auto">
          <a:xfrm>
            <a:off x="38020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9" name="Line 16"/>
          <p:cNvSpPr>
            <a:spLocks noChangeShapeType="1"/>
          </p:cNvSpPr>
          <p:nvPr/>
        </p:nvSpPr>
        <p:spPr bwMode="auto">
          <a:xfrm>
            <a:off x="41322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>
            <a:off x="48768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2070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Line 19"/>
          <p:cNvSpPr>
            <a:spLocks noChangeShapeType="1"/>
          </p:cNvSpPr>
          <p:nvPr/>
        </p:nvSpPr>
        <p:spPr bwMode="auto">
          <a:xfrm>
            <a:off x="55387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3" name="Line 20"/>
          <p:cNvSpPr>
            <a:spLocks noChangeShapeType="1"/>
          </p:cNvSpPr>
          <p:nvPr/>
        </p:nvSpPr>
        <p:spPr bwMode="auto">
          <a:xfrm>
            <a:off x="58689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>
            <a:off x="61991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5" name="Line 22"/>
          <p:cNvSpPr>
            <a:spLocks noChangeShapeType="1"/>
          </p:cNvSpPr>
          <p:nvPr/>
        </p:nvSpPr>
        <p:spPr bwMode="auto">
          <a:xfrm rot="-5400000">
            <a:off x="4439444" y="359806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6" name="Line 23"/>
          <p:cNvSpPr>
            <a:spLocks noChangeShapeType="1"/>
          </p:cNvSpPr>
          <p:nvPr/>
        </p:nvSpPr>
        <p:spPr bwMode="auto">
          <a:xfrm rot="-5400000">
            <a:off x="4439444" y="32916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7" name="Line 24"/>
          <p:cNvSpPr>
            <a:spLocks noChangeShapeType="1"/>
          </p:cNvSpPr>
          <p:nvPr/>
        </p:nvSpPr>
        <p:spPr bwMode="auto">
          <a:xfrm rot="-5400000">
            <a:off x="4439444" y="29852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8" name="Line 25"/>
          <p:cNvSpPr>
            <a:spLocks noChangeShapeType="1"/>
          </p:cNvSpPr>
          <p:nvPr/>
        </p:nvSpPr>
        <p:spPr bwMode="auto">
          <a:xfrm rot="-5400000">
            <a:off x="4439444" y="267731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9" name="Line 26"/>
          <p:cNvSpPr>
            <a:spLocks noChangeShapeType="1"/>
          </p:cNvSpPr>
          <p:nvPr/>
        </p:nvSpPr>
        <p:spPr bwMode="auto">
          <a:xfrm rot="-5400000">
            <a:off x="4439444" y="23709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0" name="Line 27"/>
          <p:cNvSpPr>
            <a:spLocks noChangeShapeType="1"/>
          </p:cNvSpPr>
          <p:nvPr/>
        </p:nvSpPr>
        <p:spPr bwMode="auto">
          <a:xfrm rot="-5400000">
            <a:off x="4439444" y="428704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1" name="Line 28"/>
          <p:cNvSpPr>
            <a:spLocks noChangeShapeType="1"/>
          </p:cNvSpPr>
          <p:nvPr/>
        </p:nvSpPr>
        <p:spPr bwMode="auto">
          <a:xfrm rot="-5400000">
            <a:off x="4439444" y="45934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" name="Line 29"/>
          <p:cNvSpPr>
            <a:spLocks noChangeShapeType="1"/>
          </p:cNvSpPr>
          <p:nvPr/>
        </p:nvSpPr>
        <p:spPr bwMode="auto">
          <a:xfrm rot="-5400000">
            <a:off x="4439444" y="490140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3" name="Line 30"/>
          <p:cNvSpPr>
            <a:spLocks noChangeShapeType="1"/>
          </p:cNvSpPr>
          <p:nvPr/>
        </p:nvSpPr>
        <p:spPr bwMode="auto">
          <a:xfrm rot="-5400000">
            <a:off x="4439444" y="52077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4" name="Line 31"/>
          <p:cNvSpPr>
            <a:spLocks noChangeShapeType="1"/>
          </p:cNvSpPr>
          <p:nvPr/>
        </p:nvSpPr>
        <p:spPr bwMode="auto">
          <a:xfrm rot="-5400000">
            <a:off x="4439444" y="55141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5" name="Rectangle 34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/>
              <a:t>© 2010 Glowinkowski™ International Limited</a:t>
            </a:r>
          </a:p>
        </p:txBody>
      </p:sp>
      <p:pic>
        <p:nvPicPr>
          <p:cNvPr id="4126" name="Picture 30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val 3"/>
          <p:cNvSpPr>
            <a:spLocks noChangeArrowheads="1"/>
          </p:cNvSpPr>
          <p:nvPr/>
        </p:nvSpPr>
        <p:spPr bwMode="auto">
          <a:xfrm>
            <a:off x="2218308" y="1267768"/>
            <a:ext cx="4732020" cy="4732020"/>
          </a:xfrm>
          <a:prstGeom prst="ellipse">
            <a:avLst/>
          </a:prstGeom>
          <a:solidFill>
            <a:srgbClr val="C6CFD4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2714231" y="1799424"/>
            <a:ext cx="3740176" cy="3715398"/>
          </a:xfrm>
          <a:prstGeom prst="rect">
            <a:avLst/>
          </a:prstGeom>
          <a:gradFill flip="none" rotWithShape="1">
            <a:gsLst>
              <a:gs pos="28000">
                <a:srgbClr val="4388C3"/>
              </a:gs>
              <a:gs pos="2000">
                <a:srgbClr val="C6CFD4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C6CFD4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" name="Rectangle 7"/>
          <p:cNvSpPr>
            <a:spLocks noChangeArrowheads="1"/>
          </p:cNvSpPr>
          <p:nvPr/>
        </p:nvSpPr>
        <p:spPr bwMode="auto">
          <a:xfrm rot="16200000">
            <a:off x="4569820" y="1494295"/>
            <a:ext cx="67150" cy="4325650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5"/>
          <p:cNvGrpSpPr/>
          <p:nvPr/>
        </p:nvGrpSpPr>
        <p:grpSpPr>
          <a:xfrm>
            <a:off x="2726739" y="1799424"/>
            <a:ext cx="3728295" cy="3715398"/>
            <a:chOff x="2508023" y="1890892"/>
            <a:chExt cx="4142550" cy="4128220"/>
          </a:xfrm>
        </p:grpSpPr>
        <p:grpSp>
          <p:nvGrpSpPr>
            <p:cNvPr id="4" name="Group 36"/>
            <p:cNvGrpSpPr/>
            <p:nvPr/>
          </p:nvGrpSpPr>
          <p:grpSpPr>
            <a:xfrm>
              <a:off x="2831804" y="1890892"/>
              <a:ext cx="3480392" cy="4128220"/>
              <a:chOff x="2771800" y="2060848"/>
              <a:chExt cx="3600400" cy="3789611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277180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349188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385192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421196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313184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493204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565212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601216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637220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529208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Straight Connector 37"/>
            <p:cNvCxnSpPr/>
            <p:nvPr/>
          </p:nvCxnSpPr>
          <p:spPr>
            <a:xfrm rot="16200000">
              <a:off x="4579298" y="360381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>
              <a:off x="4579298" y="2915779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>
              <a:off x="4579298" y="257176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16200000">
              <a:off x="4579298" y="222774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16200000">
              <a:off x="4579298" y="325979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16200000">
              <a:off x="4579298" y="1195689"/>
              <a:ext cx="0" cy="4142550"/>
            </a:xfrm>
            <a:prstGeom prst="line">
              <a:avLst/>
            </a:prstGeom>
            <a:ln w="6350">
              <a:solidFill>
                <a:srgbClr val="C6CF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16200000">
              <a:off x="4579298" y="85167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16200000">
              <a:off x="4579298" y="50765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>
              <a:off x="4579298" y="153970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>
              <a:off x="4579298" y="16363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/>
          <p:cNvSpPr txBox="1"/>
          <p:nvPr/>
        </p:nvSpPr>
        <p:spPr>
          <a:xfrm>
            <a:off x="1259632" y="3487843"/>
            <a:ext cx="13639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Extraversion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588224" y="3498351"/>
            <a:ext cx="1317686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Introversion</a:t>
            </a:r>
            <a:endParaRPr lang="en-GB" sz="1600" dirty="0">
              <a:solidFill>
                <a:schemeClr val="bg1"/>
              </a:solidFill>
            </a:endParaRPr>
          </a:p>
        </p:txBody>
      </p:sp>
      <p:grpSp>
        <p:nvGrpSpPr>
          <p:cNvPr id="5" name="Group 1"/>
          <p:cNvGrpSpPr/>
          <p:nvPr/>
        </p:nvGrpSpPr>
        <p:grpSpPr>
          <a:xfrm>
            <a:off x="3806631" y="1101569"/>
            <a:ext cx="1555373" cy="5077967"/>
            <a:chOff x="3806631" y="1101569"/>
            <a:chExt cx="1555373" cy="5077967"/>
          </a:xfrm>
        </p:grpSpPr>
        <p:sp>
          <p:nvSpPr>
            <p:cNvPr id="35" name="Rectangle 7"/>
            <p:cNvSpPr>
              <a:spLocks noChangeArrowheads="1"/>
            </p:cNvSpPr>
            <p:nvPr/>
          </p:nvSpPr>
          <p:spPr bwMode="auto">
            <a:xfrm rot="16200000">
              <a:off x="2387380" y="3616899"/>
              <a:ext cx="4407016" cy="41147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806631" y="1101569"/>
              <a:ext cx="15553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Collectivist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806631" y="5840982"/>
              <a:ext cx="15553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Individualist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714231" y="2645014"/>
            <a:ext cx="1856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ENCOURAGER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598952" y="2645014"/>
            <a:ext cx="1856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SUPPORTER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728236" y="4462561"/>
            <a:ext cx="1856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CHALLENGER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595982" y="4462561"/>
            <a:ext cx="1856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INDEPENDENT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273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697423" y="1495520"/>
            <a:ext cx="7921625" cy="484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Open, assertive, prepared to debate and challenge others’ views</a:t>
            </a:r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Focused on achieving their own agenda, but reasonable on compromising to achieve group goals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GB" sz="1200" b="1" dirty="0" smtClean="0"/>
          </a:p>
          <a:p>
            <a:pPr eaLnBrk="1" hangingPunct="1">
              <a:spcBef>
                <a:spcPct val="50000"/>
              </a:spcBef>
              <a:defRPr/>
            </a:pPr>
            <a:endParaRPr lang="en-GB" sz="1400" b="1" dirty="0" smtClean="0"/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Rational, reserved, possibly detached, comfortable pursuing own interests</a:t>
            </a:r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Keep views to themselves but possess good insight to group issues</a:t>
            </a:r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Speak when necessary and comfortable expressing opposing view</a:t>
            </a:r>
            <a:endParaRPr lang="en-GB" sz="1200" b="1" dirty="0" smtClean="0"/>
          </a:p>
          <a:p>
            <a:pPr eaLnBrk="1" hangingPunct="1">
              <a:spcBef>
                <a:spcPct val="50000"/>
              </a:spcBef>
              <a:defRPr/>
            </a:pPr>
            <a:endParaRPr lang="en-GB" sz="1200" b="1" dirty="0" smtClean="0"/>
          </a:p>
          <a:p>
            <a:pPr eaLnBrk="1" hangingPunct="1">
              <a:spcBef>
                <a:spcPct val="50000"/>
              </a:spcBef>
              <a:defRPr/>
            </a:pPr>
            <a:endParaRPr lang="en-GB" sz="1400" b="1" dirty="0" smtClean="0"/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Sociable, outgoing, helpful</a:t>
            </a:r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Creates good atmosphere through sympathetic response</a:t>
            </a:r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Natural tendency to be uncomfortable dealing with conflict, hold back from tackling difficult situations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GB" sz="1200" b="1" dirty="0" smtClean="0"/>
          </a:p>
          <a:p>
            <a:pPr eaLnBrk="1" hangingPunct="1">
              <a:spcBef>
                <a:spcPct val="50000"/>
              </a:spcBef>
              <a:defRPr/>
            </a:pPr>
            <a:endParaRPr lang="en-GB" sz="1400" b="1" dirty="0" smtClean="0"/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Unassuming, considerate, trusting</a:t>
            </a:r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Focused on achieving group goals</a:t>
            </a:r>
          </a:p>
          <a:p>
            <a:pPr marL="180975" indent="-180975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GB" sz="1200" dirty="0" smtClean="0"/>
              <a:t>Can appear unfriendly at first, but are good listeners and offer rather than impose solutions</a:t>
            </a:r>
          </a:p>
        </p:txBody>
      </p:sp>
      <p:sp>
        <p:nvSpPr>
          <p:cNvPr id="11267" name="Text Box 6"/>
          <p:cNvSpPr txBox="1">
            <a:spLocks noChangeArrowheads="1"/>
          </p:cNvSpPr>
          <p:nvPr/>
        </p:nvSpPr>
        <p:spPr bwMode="auto">
          <a:xfrm>
            <a:off x="0" y="6597650"/>
            <a:ext cx="27717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00"/>
              <a:t>© 2010 Glowinkowski™ International Limited</a:t>
            </a:r>
          </a:p>
        </p:txBody>
      </p:sp>
      <p:pic>
        <p:nvPicPr>
          <p:cNvPr id="11268" name="Picture 4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1158455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Challenger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2204864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Independent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3645024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Encourager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5013612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Supporter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/>
              <a:t>Communication &amp; Interpersonal </a:t>
            </a:r>
            <a:r>
              <a:rPr lang="en-GB" dirty="0" smtClean="0"/>
              <a:t>Style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73670" y="0"/>
            <a:ext cx="9070330" cy="6479605"/>
            <a:chOff x="0" y="0"/>
            <a:chExt cx="1016" cy="726"/>
          </a:xfrm>
        </p:grpSpPr>
        <p:pic>
          <p:nvPicPr>
            <p:cNvPr id="27650" name="Picture 2" descr="image11.pn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016" cy="726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0"/>
              <a:headEnd type="none" w="med" len="med"/>
              <a:tailEnd type="none" w="med" len="med"/>
            </a:ln>
            <a:effectLst/>
          </p:spPr>
        </p:pic>
        <p:pic>
          <p:nvPicPr>
            <p:cNvPr id="27651" name="Picture 3" descr="image12-small.jpg"/>
            <p:cNvPicPr>
              <a:picLocks noChangeAspect="1"/>
            </p:cNvPicPr>
            <p:nvPr/>
          </p:nvPicPr>
          <p:blipFill>
            <a:blip r:embed="rId3"/>
            <a:srcRect l="2390" t="9543" b="5807"/>
            <a:stretch>
              <a:fillRect/>
            </a:stretch>
          </p:blipFill>
          <p:spPr bwMode="auto">
            <a:xfrm>
              <a:off x="382" y="166"/>
              <a:ext cx="534" cy="462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0"/>
              <a:headEnd type="none" w="med" len="med"/>
              <a:tailEnd type="none" w="med" len="med"/>
            </a:ln>
            <a:effectLst/>
          </p:spPr>
        </p:pic>
        <p:sp>
          <p:nvSpPr>
            <p:cNvPr id="27652" name="AutoShape 4"/>
            <p:cNvSpPr>
              <a:spLocks/>
            </p:cNvSpPr>
            <p:nvPr/>
          </p:nvSpPr>
          <p:spPr bwMode="auto">
            <a:xfrm>
              <a:off x="608" y="355"/>
              <a:ext cx="13" cy="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00"/>
                    <a:pt x="21600" y="10800"/>
                    <a:pt x="21600" y="10800"/>
                  </a:cubicBezTo>
                  <a:cubicBezTo>
                    <a:pt x="21600" y="16764"/>
                    <a:pt x="16764" y="21600"/>
                    <a:pt x="1080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546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53" name="AutoShape 5"/>
            <p:cNvSpPr>
              <a:spLocks/>
            </p:cNvSpPr>
            <p:nvPr/>
          </p:nvSpPr>
          <p:spPr bwMode="auto">
            <a:xfrm>
              <a:off x="616" y="359"/>
              <a:ext cx="13" cy="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00"/>
                    <a:pt x="21600" y="10800"/>
                    <a:pt x="21600" y="10800"/>
                  </a:cubicBezTo>
                  <a:cubicBezTo>
                    <a:pt x="21600" y="16764"/>
                    <a:pt x="16764" y="21600"/>
                    <a:pt x="1080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546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54" name="AutoShape 6"/>
            <p:cNvSpPr>
              <a:spLocks/>
            </p:cNvSpPr>
            <p:nvPr/>
          </p:nvSpPr>
          <p:spPr bwMode="auto">
            <a:xfrm>
              <a:off x="616" y="351"/>
              <a:ext cx="13" cy="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00"/>
                    <a:pt x="21600" y="10800"/>
                    <a:pt x="21600" y="10800"/>
                  </a:cubicBezTo>
                  <a:cubicBezTo>
                    <a:pt x="21600" y="16764"/>
                    <a:pt x="16764" y="21600"/>
                    <a:pt x="1080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546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55" name="AutoShape 7"/>
            <p:cNvSpPr>
              <a:spLocks/>
            </p:cNvSpPr>
            <p:nvPr/>
          </p:nvSpPr>
          <p:spPr bwMode="auto">
            <a:xfrm>
              <a:off x="612" y="327"/>
              <a:ext cx="13" cy="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00"/>
                    <a:pt x="21600" y="10800"/>
                    <a:pt x="21600" y="10800"/>
                  </a:cubicBezTo>
                  <a:cubicBezTo>
                    <a:pt x="21600" y="16764"/>
                    <a:pt x="16764" y="21600"/>
                    <a:pt x="1080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546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56" name="AutoShape 8"/>
            <p:cNvSpPr>
              <a:spLocks/>
            </p:cNvSpPr>
            <p:nvPr/>
          </p:nvSpPr>
          <p:spPr bwMode="auto">
            <a:xfrm>
              <a:off x="660" y="327"/>
              <a:ext cx="14" cy="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00"/>
                    <a:pt x="21600" y="10800"/>
                    <a:pt x="21600" y="10800"/>
                  </a:cubicBezTo>
                  <a:cubicBezTo>
                    <a:pt x="21600" y="16764"/>
                    <a:pt x="16764" y="21600"/>
                    <a:pt x="1080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546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57" name="AutoShape 9"/>
            <p:cNvSpPr>
              <a:spLocks/>
            </p:cNvSpPr>
            <p:nvPr/>
          </p:nvSpPr>
          <p:spPr bwMode="auto">
            <a:xfrm>
              <a:off x="689" y="355"/>
              <a:ext cx="13" cy="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00"/>
                    <a:pt x="21600" y="10800"/>
                    <a:pt x="21600" y="10800"/>
                  </a:cubicBezTo>
                  <a:cubicBezTo>
                    <a:pt x="21600" y="16764"/>
                    <a:pt x="16764" y="21600"/>
                    <a:pt x="1080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546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58" name="AutoShape 10"/>
            <p:cNvSpPr>
              <a:spLocks/>
            </p:cNvSpPr>
            <p:nvPr/>
          </p:nvSpPr>
          <p:spPr bwMode="auto">
            <a:xfrm>
              <a:off x="660" y="408"/>
              <a:ext cx="14" cy="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00"/>
                    <a:pt x="21600" y="10800"/>
                    <a:pt x="21600" y="10800"/>
                  </a:cubicBezTo>
                  <a:cubicBezTo>
                    <a:pt x="21600" y="16764"/>
                    <a:pt x="16764" y="21600"/>
                    <a:pt x="1080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546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59" name="AutoShape 11"/>
            <p:cNvSpPr>
              <a:spLocks/>
            </p:cNvSpPr>
            <p:nvPr/>
          </p:nvSpPr>
          <p:spPr bwMode="auto">
            <a:xfrm>
              <a:off x="584" y="408"/>
              <a:ext cx="13" cy="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10800"/>
                  </a:move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00"/>
                    <a:pt x="21600" y="10800"/>
                    <a:pt x="21600" y="10800"/>
                  </a:cubicBezTo>
                  <a:cubicBezTo>
                    <a:pt x="21600" y="16764"/>
                    <a:pt x="16764" y="21600"/>
                    <a:pt x="1080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546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60" name="Rectangle 12"/>
            <p:cNvSpPr>
              <a:spLocks/>
            </p:cNvSpPr>
            <p:nvPr/>
          </p:nvSpPr>
          <p:spPr bwMode="auto">
            <a:xfrm>
              <a:off x="664" y="408"/>
              <a:ext cx="90" cy="25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0"/>
              <a:headEnd/>
              <a:tailEnd/>
            </a:ln>
            <a:effectLst/>
          </p:spPr>
          <p:txBody>
            <a:bodyPr lIns="88900" tIns="50800" rIns="88900" bIns="50800">
              <a:prstTxWarp prst="textNoShape">
                <a:avLst/>
              </a:prstTxWarp>
            </a:bodyPr>
            <a:lstStyle/>
            <a:p>
              <a:pPr defTabSz="914145"/>
              <a:r>
                <a:rPr lang="en-US" sz="800" b="1" dirty="0">
                  <a:latin typeface="Arial" charset="0"/>
                  <a:ea typeface="Arial" charset="0"/>
                  <a:cs typeface="Arial" charset="0"/>
                  <a:sym typeface="Arial" charset="0"/>
                </a:rPr>
                <a:t>M </a:t>
              </a:r>
              <a:r>
                <a:rPr lang="en-US" sz="800" b="1" dirty="0" err="1">
                  <a:latin typeface="Arial" charset="0"/>
                  <a:ea typeface="Arial" charset="0"/>
                  <a:cs typeface="Arial" charset="0"/>
                  <a:sym typeface="Arial" charset="0"/>
                </a:rPr>
                <a:t>Bennison</a:t>
              </a:r>
              <a:endParaRPr lang="en-US" dirty="0"/>
            </a:p>
          </p:txBody>
        </p:sp>
      </p:grp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379413" y="0"/>
            <a:ext cx="807720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GB" sz="2400" dirty="0">
              <a:solidFill>
                <a:schemeClr val="tx2"/>
              </a:solidFill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231775" y="1801812"/>
            <a:ext cx="300038" cy="34607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688182" y="2444065"/>
            <a:ext cx="3446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Enjoys company of other people, draws from their energy, happy to talk things through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5637213" y="2349499"/>
            <a:ext cx="323214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Enjoys own thinking and ideas, less energised by social scene, happy to work on own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231775" y="2933700"/>
            <a:ext cx="300038" cy="34607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760413" y="3438525"/>
            <a:ext cx="330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Can be socially ascendant, forceful, speak without hesitation, can speak mind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5645404" y="3438525"/>
            <a:ext cx="323214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Happy to keep thoughts to themselves, hesitant to speak mind, could be submissive</a:t>
            </a:r>
          </a:p>
        </p:txBody>
      </p:sp>
      <p:sp>
        <p:nvSpPr>
          <p:cNvPr id="23566" name="Line 14"/>
          <p:cNvSpPr>
            <a:spLocks noChangeShapeType="1"/>
          </p:cNvSpPr>
          <p:nvPr/>
        </p:nvSpPr>
        <p:spPr bwMode="auto">
          <a:xfrm>
            <a:off x="760413" y="1663700"/>
            <a:ext cx="8108947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9" name="Text Box 17"/>
          <p:cNvSpPr txBox="1">
            <a:spLocks noChangeArrowheads="1"/>
          </p:cNvSpPr>
          <p:nvPr/>
        </p:nvSpPr>
        <p:spPr bwMode="auto">
          <a:xfrm>
            <a:off x="231775" y="4011612"/>
            <a:ext cx="300038" cy="34607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23570" name="Text Box 18"/>
          <p:cNvSpPr txBox="1">
            <a:spLocks noChangeArrowheads="1"/>
          </p:cNvSpPr>
          <p:nvPr/>
        </p:nvSpPr>
        <p:spPr bwMode="auto">
          <a:xfrm>
            <a:off x="760413" y="4516437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/>
              <a:t>Dominated by pleasure-seeking, pursuit of pleasure (in both work and play)</a:t>
            </a:r>
          </a:p>
        </p:txBody>
      </p:sp>
      <p:sp>
        <p:nvSpPr>
          <p:cNvPr id="23571" name="Text Box 19"/>
          <p:cNvSpPr txBox="1">
            <a:spLocks noChangeArrowheads="1"/>
          </p:cNvSpPr>
          <p:nvPr/>
        </p:nvSpPr>
        <p:spPr bwMode="auto">
          <a:xfrm>
            <a:off x="5670765" y="4516437"/>
            <a:ext cx="35067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Dominated by sense of duty, life is </a:t>
            </a:r>
            <a:r>
              <a:rPr lang="en-GB" sz="1200" dirty="0" smtClean="0"/>
              <a:t>a serious </a:t>
            </a:r>
            <a:r>
              <a:rPr lang="en-GB" sz="1200" dirty="0"/>
              <a:t>endeavour not to be trifled </a:t>
            </a:r>
            <a:r>
              <a:rPr lang="en-GB" sz="1200" dirty="0" smtClean="0"/>
              <a:t>with</a:t>
            </a:r>
            <a:endParaRPr lang="en-GB" sz="1200" dirty="0"/>
          </a:p>
        </p:txBody>
      </p:sp>
      <p:sp>
        <p:nvSpPr>
          <p:cNvPr id="23574" name="Text Box 22"/>
          <p:cNvSpPr txBox="1">
            <a:spLocks noChangeArrowheads="1"/>
          </p:cNvSpPr>
          <p:nvPr/>
        </p:nvSpPr>
        <p:spPr bwMode="auto">
          <a:xfrm>
            <a:off x="233363" y="5151437"/>
            <a:ext cx="300037" cy="34607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</a:rPr>
              <a:t>4</a:t>
            </a:r>
          </a:p>
        </p:txBody>
      </p:sp>
      <p:sp>
        <p:nvSpPr>
          <p:cNvPr id="23575" name="Text Box 23"/>
          <p:cNvSpPr txBox="1">
            <a:spLocks noChangeArrowheads="1"/>
          </p:cNvSpPr>
          <p:nvPr/>
        </p:nvSpPr>
        <p:spPr bwMode="auto">
          <a:xfrm>
            <a:off x="760413" y="5851525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Comfortable in social situations, comfortable meeting new people</a:t>
            </a:r>
          </a:p>
        </p:txBody>
      </p:sp>
      <p:sp>
        <p:nvSpPr>
          <p:cNvPr id="23576" name="Text Box 24"/>
          <p:cNvSpPr txBox="1">
            <a:spLocks noChangeArrowheads="1"/>
          </p:cNvSpPr>
          <p:nvPr/>
        </p:nvSpPr>
        <p:spPr bwMode="auto">
          <a:xfrm>
            <a:off x="5629240" y="5851525"/>
            <a:ext cx="350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More hesitant in social situations, less comfortable meeting new people</a:t>
            </a:r>
          </a:p>
        </p:txBody>
      </p:sp>
      <p:sp>
        <p:nvSpPr>
          <p:cNvPr id="23577" name="Text Box 25"/>
          <p:cNvSpPr txBox="1">
            <a:spLocks noChangeArrowheads="1"/>
          </p:cNvSpPr>
          <p:nvPr/>
        </p:nvSpPr>
        <p:spPr bwMode="auto">
          <a:xfrm>
            <a:off x="2843807" y="2044700"/>
            <a:ext cx="324036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200" dirty="0">
                <a:solidFill>
                  <a:schemeClr val="accent2"/>
                </a:solidFill>
              </a:rPr>
              <a:t>The way social engagements </a:t>
            </a:r>
            <a:r>
              <a:rPr lang="en-GB" sz="1200" dirty="0" smtClean="0">
                <a:solidFill>
                  <a:schemeClr val="accent2"/>
                </a:solidFill>
              </a:rPr>
              <a:t>affect </a:t>
            </a:r>
            <a:r>
              <a:rPr lang="en-GB" sz="1200" dirty="0">
                <a:solidFill>
                  <a:schemeClr val="accent2"/>
                </a:solidFill>
              </a:rPr>
              <a:t>individuals and energises them</a:t>
            </a:r>
          </a:p>
        </p:txBody>
      </p:sp>
      <p:sp>
        <p:nvSpPr>
          <p:cNvPr id="23581" name="Text Box 65"/>
          <p:cNvSpPr txBox="1">
            <a:spLocks noChangeArrowheads="1"/>
          </p:cNvSpPr>
          <p:nvPr/>
        </p:nvSpPr>
        <p:spPr bwMode="auto">
          <a:xfrm>
            <a:off x="2678113" y="3163887"/>
            <a:ext cx="369408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200" dirty="0">
                <a:solidFill>
                  <a:schemeClr val="accent2"/>
                </a:solidFill>
              </a:rPr>
              <a:t>The way we interact with others</a:t>
            </a:r>
          </a:p>
        </p:txBody>
      </p:sp>
      <p:sp>
        <p:nvSpPr>
          <p:cNvPr id="23583" name="Text Box 79"/>
          <p:cNvSpPr txBox="1">
            <a:spLocks noChangeArrowheads="1"/>
          </p:cNvSpPr>
          <p:nvPr/>
        </p:nvSpPr>
        <p:spPr bwMode="auto">
          <a:xfrm>
            <a:off x="2462213" y="4241800"/>
            <a:ext cx="4368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200">
                <a:solidFill>
                  <a:schemeClr val="accent2"/>
                </a:solidFill>
              </a:rPr>
              <a:t>The way we’re orientated towards life and pleasure-seeking</a:t>
            </a:r>
          </a:p>
        </p:txBody>
      </p:sp>
      <p:sp>
        <p:nvSpPr>
          <p:cNvPr id="23585" name="Text Box 93"/>
          <p:cNvSpPr txBox="1">
            <a:spLocks noChangeArrowheads="1"/>
          </p:cNvSpPr>
          <p:nvPr/>
        </p:nvSpPr>
        <p:spPr bwMode="auto">
          <a:xfrm>
            <a:off x="2514600" y="5394325"/>
            <a:ext cx="429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200" dirty="0">
                <a:solidFill>
                  <a:schemeClr val="accent2"/>
                </a:solidFill>
              </a:rPr>
              <a:t>The individual’s tendency to feel comfortable within the broader social context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endParaRPr lang="en-GB" sz="1200" dirty="0">
              <a:solidFill>
                <a:schemeClr val="accent2"/>
              </a:solidFill>
            </a:endParaRPr>
          </a:p>
        </p:txBody>
      </p:sp>
      <p:sp>
        <p:nvSpPr>
          <p:cNvPr id="23587" name="Text Box 98"/>
          <p:cNvSpPr txBox="1">
            <a:spLocks noChangeArrowheads="1"/>
          </p:cNvSpPr>
          <p:nvPr/>
        </p:nvSpPr>
        <p:spPr bwMode="auto">
          <a:xfrm>
            <a:off x="0" y="6597650"/>
            <a:ext cx="27717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00"/>
              <a:t>© 2010 Glowinkowski™ International Limited</a:t>
            </a:r>
          </a:p>
        </p:txBody>
      </p:sp>
      <p:pic>
        <p:nvPicPr>
          <p:cNvPr id="23588" name="Picture 95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675570" y="1210692"/>
            <a:ext cx="8185792" cy="340809"/>
            <a:chOff x="689420" y="866108"/>
            <a:chExt cx="7827993" cy="340809"/>
          </a:xfrm>
        </p:grpSpPr>
        <p:sp>
          <p:nvSpPr>
            <p:cNvPr id="97" name="Rectangle 7"/>
            <p:cNvSpPr>
              <a:spLocks noChangeArrowheads="1"/>
            </p:cNvSpPr>
            <p:nvPr/>
          </p:nvSpPr>
          <p:spPr bwMode="auto">
            <a:xfrm rot="16200000">
              <a:off x="4638869" y="-1508668"/>
              <a:ext cx="45719" cy="5076002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689420" y="866108"/>
              <a:ext cx="1556599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Extraversion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6979814" y="868363"/>
              <a:ext cx="1537599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Introversion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/>
              <a:t>Communication &amp; Inter-personal Style</a:t>
            </a:r>
            <a:br>
              <a:rPr lang="en-GB" dirty="0"/>
            </a:br>
            <a:r>
              <a:rPr lang="en-GB" sz="2400" dirty="0"/>
              <a:t>The Extraversion-</a:t>
            </a:r>
            <a:r>
              <a:rPr lang="en-GB" sz="2400" dirty="0" err="1"/>
              <a:t>Intraversion</a:t>
            </a:r>
            <a:r>
              <a:rPr lang="en-GB" sz="2400" dirty="0"/>
              <a:t> </a:t>
            </a:r>
            <a:r>
              <a:rPr lang="en-GB" sz="2400" dirty="0" smtClean="0"/>
              <a:t>Dimension</a:t>
            </a:r>
            <a:endParaRPr lang="en-GB" sz="2400" dirty="0"/>
          </a:p>
        </p:txBody>
      </p:sp>
      <p:grpSp>
        <p:nvGrpSpPr>
          <p:cNvPr id="4" name="Group 101"/>
          <p:cNvGrpSpPr/>
          <p:nvPr/>
        </p:nvGrpSpPr>
        <p:grpSpPr>
          <a:xfrm>
            <a:off x="683569" y="1807078"/>
            <a:ext cx="8185793" cy="340809"/>
            <a:chOff x="674523" y="866108"/>
            <a:chExt cx="7842891" cy="340809"/>
          </a:xfrm>
        </p:grpSpPr>
        <p:sp>
          <p:nvSpPr>
            <p:cNvPr id="103" name="Rectangle 7"/>
            <p:cNvSpPr>
              <a:spLocks noChangeArrowheads="1"/>
            </p:cNvSpPr>
            <p:nvPr/>
          </p:nvSpPr>
          <p:spPr bwMode="auto">
            <a:xfrm rot="16200000">
              <a:off x="4638869" y="-1508668"/>
              <a:ext cx="45719" cy="5076002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674523" y="866108"/>
              <a:ext cx="1559562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Outgoing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6976885" y="868363"/>
              <a:ext cx="1540529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Reserved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 105"/>
          <p:cNvGrpSpPr/>
          <p:nvPr/>
        </p:nvGrpSpPr>
        <p:grpSpPr>
          <a:xfrm>
            <a:off x="683568" y="2933700"/>
            <a:ext cx="8185794" cy="340809"/>
            <a:chOff x="739625" y="866108"/>
            <a:chExt cx="8117844" cy="340809"/>
          </a:xfrm>
        </p:grpSpPr>
        <p:sp>
          <p:nvSpPr>
            <p:cNvPr id="107" name="Rectangle 7"/>
            <p:cNvSpPr>
              <a:spLocks noChangeArrowheads="1"/>
            </p:cNvSpPr>
            <p:nvPr/>
          </p:nvSpPr>
          <p:spPr bwMode="auto">
            <a:xfrm rot="16200000">
              <a:off x="4734499" y="-1604298"/>
              <a:ext cx="45719" cy="5267262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739625" y="866108"/>
              <a:ext cx="1546617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Asserting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7262935" y="868363"/>
              <a:ext cx="1594534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Accepting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3"/>
          <p:cNvGrpSpPr/>
          <p:nvPr/>
        </p:nvGrpSpPr>
        <p:grpSpPr>
          <a:xfrm>
            <a:off x="683569" y="4011612"/>
            <a:ext cx="8185793" cy="340809"/>
            <a:chOff x="683569" y="3648075"/>
            <a:chExt cx="8185793" cy="340809"/>
          </a:xfrm>
        </p:grpSpPr>
        <p:sp>
          <p:nvSpPr>
            <p:cNvPr id="111" name="Rectangle 7"/>
            <p:cNvSpPr>
              <a:spLocks noChangeArrowheads="1"/>
            </p:cNvSpPr>
            <p:nvPr/>
          </p:nvSpPr>
          <p:spPr bwMode="auto">
            <a:xfrm rot="16200000">
              <a:off x="4700621" y="1273299"/>
              <a:ext cx="45719" cy="5076002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683569" y="3648075"/>
              <a:ext cx="155956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Fun-loving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7261479" y="3650330"/>
              <a:ext cx="160788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Serious-minded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114"/>
          <p:cNvGrpSpPr/>
          <p:nvPr/>
        </p:nvGrpSpPr>
        <p:grpSpPr>
          <a:xfrm>
            <a:off x="630583" y="5151437"/>
            <a:ext cx="8185793" cy="587030"/>
            <a:chOff x="683569" y="3648075"/>
            <a:chExt cx="8185793" cy="587030"/>
          </a:xfrm>
        </p:grpSpPr>
        <p:sp>
          <p:nvSpPr>
            <p:cNvPr id="116" name="Rectangle 7"/>
            <p:cNvSpPr>
              <a:spLocks noChangeArrowheads="1"/>
            </p:cNvSpPr>
            <p:nvPr/>
          </p:nvSpPr>
          <p:spPr bwMode="auto">
            <a:xfrm rot="16200000">
              <a:off x="4700621" y="1273299"/>
              <a:ext cx="45719" cy="5076002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683569" y="3648075"/>
              <a:ext cx="1559563" cy="584775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Socially assured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7261479" y="3650330"/>
              <a:ext cx="1607883" cy="584775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Socially uncertain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76225" y="0"/>
            <a:ext cx="8458200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GB" sz="2800" dirty="0">
                <a:solidFill>
                  <a:schemeClr val="tx2"/>
                </a:solidFill>
                <a:latin typeface="+mj-lt"/>
              </a:rPr>
              <a:t>Communication </a:t>
            </a:r>
            <a:r>
              <a:rPr lang="en-GB" sz="2800" dirty="0" smtClean="0">
                <a:solidFill>
                  <a:schemeClr val="tx2"/>
                </a:solidFill>
                <a:latin typeface="+mj-lt"/>
              </a:rPr>
              <a:t>&amp; </a:t>
            </a:r>
            <a:r>
              <a:rPr lang="en-GB" sz="2800" dirty="0">
                <a:solidFill>
                  <a:schemeClr val="tx2"/>
                </a:solidFill>
                <a:latin typeface="+mj-lt"/>
              </a:rPr>
              <a:t>Inter-personal Style</a:t>
            </a:r>
          </a:p>
          <a:p>
            <a:pPr algn="ctr"/>
            <a:r>
              <a:rPr lang="en-GB" sz="2400" dirty="0">
                <a:solidFill>
                  <a:schemeClr val="tx2"/>
                </a:solidFill>
                <a:latin typeface="+mj-lt"/>
              </a:rPr>
              <a:t>The Agreeableness Dimension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1570686" y="1054106"/>
            <a:ext cx="292068" cy="328739"/>
          </a:xfrm>
          <a:prstGeom prst="rect">
            <a:avLst/>
          </a:prstGeom>
          <a:noFill/>
          <a:ln w="9525">
            <a:solidFill>
              <a:srgbClr val="2D5A79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wrap="none" t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dirty="0">
                <a:solidFill>
                  <a:srgbClr val="2D5A79"/>
                </a:solidFill>
              </a:rPr>
              <a:t>5</a:t>
            </a: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3482245" y="1054106"/>
            <a:ext cx="292068" cy="328739"/>
          </a:xfrm>
          <a:prstGeom prst="rect">
            <a:avLst/>
          </a:prstGeom>
          <a:noFill/>
          <a:ln w="9525">
            <a:solidFill>
              <a:srgbClr val="2D5A79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wrap="none" t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dirty="0">
                <a:solidFill>
                  <a:srgbClr val="2D5A79"/>
                </a:solidFill>
              </a:rPr>
              <a:t>6</a:t>
            </a:r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1607993" y="3163094"/>
            <a:ext cx="1536700" cy="646331"/>
          </a:xfrm>
          <a:prstGeom prst="rect">
            <a:avLst/>
          </a:prstGeom>
          <a:solidFill>
            <a:srgbClr val="C6CFD4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2D5A79"/>
                </a:solidFill>
              </a:rPr>
              <a:t>The significance of personal relationships</a:t>
            </a: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5344443" y="1054106"/>
            <a:ext cx="292068" cy="328739"/>
          </a:xfrm>
          <a:prstGeom prst="rect">
            <a:avLst/>
          </a:prstGeom>
          <a:noFill/>
          <a:ln w="9525">
            <a:solidFill>
              <a:srgbClr val="2D5A79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wrap="none" t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dirty="0">
                <a:solidFill>
                  <a:srgbClr val="2D5A79"/>
                </a:solidFill>
              </a:rPr>
              <a:t>7</a:t>
            </a:r>
          </a:p>
        </p:txBody>
      </p:sp>
      <p:sp>
        <p:nvSpPr>
          <p:cNvPr id="24595" name="Text Box 67"/>
          <p:cNvSpPr txBox="1">
            <a:spLocks noChangeArrowheads="1"/>
          </p:cNvSpPr>
          <p:nvPr/>
        </p:nvSpPr>
        <p:spPr bwMode="auto">
          <a:xfrm>
            <a:off x="3467513" y="3163094"/>
            <a:ext cx="1574800" cy="646331"/>
          </a:xfrm>
          <a:prstGeom prst="rect">
            <a:avLst/>
          </a:prstGeom>
          <a:solidFill>
            <a:srgbClr val="C6CFD4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2D5A79"/>
                </a:solidFill>
              </a:rPr>
              <a:t>Our views on people’s </a:t>
            </a:r>
            <a:r>
              <a:rPr lang="en-GB" sz="1200" dirty="0" smtClean="0">
                <a:solidFill>
                  <a:srgbClr val="2D5A79"/>
                </a:solidFill>
              </a:rPr>
              <a:t>motives</a:t>
            </a:r>
            <a:br>
              <a:rPr lang="en-GB" sz="1200" dirty="0" smtClean="0">
                <a:solidFill>
                  <a:srgbClr val="2D5A79"/>
                </a:solidFill>
              </a:rPr>
            </a:br>
            <a:endParaRPr lang="en-GB" sz="1200" dirty="0" smtClean="0">
              <a:solidFill>
                <a:srgbClr val="2D5A79"/>
              </a:solidFill>
            </a:endParaRPr>
          </a:p>
        </p:txBody>
      </p:sp>
      <p:sp>
        <p:nvSpPr>
          <p:cNvPr id="24596" name="Text Box 68"/>
          <p:cNvSpPr txBox="1">
            <a:spLocks noChangeArrowheads="1"/>
          </p:cNvSpPr>
          <p:nvPr/>
        </p:nvSpPr>
        <p:spPr bwMode="auto">
          <a:xfrm>
            <a:off x="5241829" y="3163094"/>
            <a:ext cx="1676400" cy="646112"/>
          </a:xfrm>
          <a:prstGeom prst="rect">
            <a:avLst/>
          </a:prstGeom>
          <a:solidFill>
            <a:srgbClr val="C6CFD4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2D5A79"/>
                </a:solidFill>
              </a:rPr>
              <a:t>The tendency to challenge/comply in a group</a:t>
            </a:r>
          </a:p>
        </p:txBody>
      </p:sp>
      <p:sp>
        <p:nvSpPr>
          <p:cNvPr id="24597" name="Text Box 69"/>
          <p:cNvSpPr txBox="1">
            <a:spLocks noChangeArrowheads="1"/>
          </p:cNvSpPr>
          <p:nvPr/>
        </p:nvSpPr>
        <p:spPr bwMode="auto">
          <a:xfrm>
            <a:off x="1371600" y="1427163"/>
            <a:ext cx="16637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Char char="•"/>
            </a:pPr>
            <a:r>
              <a:rPr lang="en-GB" sz="1200"/>
              <a:t>Likes to be liked, concerned with conflict and confrontation, personal relationships key</a:t>
            </a:r>
          </a:p>
        </p:txBody>
      </p:sp>
      <p:sp>
        <p:nvSpPr>
          <p:cNvPr id="24598" name="Text Box 70"/>
          <p:cNvSpPr txBox="1">
            <a:spLocks noChangeArrowheads="1"/>
          </p:cNvSpPr>
          <p:nvPr/>
        </p:nvSpPr>
        <p:spPr bwMode="auto">
          <a:xfrm>
            <a:off x="1397000" y="4614863"/>
            <a:ext cx="16129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Char char="•"/>
            </a:pPr>
            <a:r>
              <a:rPr lang="en-GB" sz="1200"/>
              <a:t>Less concerned with popularity, more task orientated</a:t>
            </a:r>
          </a:p>
        </p:txBody>
      </p:sp>
      <p:sp>
        <p:nvSpPr>
          <p:cNvPr id="24599" name="Text Box 71"/>
          <p:cNvSpPr txBox="1">
            <a:spLocks noChangeArrowheads="1"/>
          </p:cNvSpPr>
          <p:nvPr/>
        </p:nvSpPr>
        <p:spPr bwMode="auto">
          <a:xfrm>
            <a:off x="3162300" y="1427163"/>
            <a:ext cx="16383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Takes people at face value, people are essentially honest</a:t>
            </a:r>
          </a:p>
        </p:txBody>
      </p:sp>
      <p:sp>
        <p:nvSpPr>
          <p:cNvPr id="24600" name="Text Box 72"/>
          <p:cNvSpPr txBox="1">
            <a:spLocks noChangeArrowheads="1"/>
          </p:cNvSpPr>
          <p:nvPr/>
        </p:nvSpPr>
        <p:spPr bwMode="auto">
          <a:xfrm>
            <a:off x="3073400" y="4614863"/>
            <a:ext cx="17907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Cautious, cynical, people are essentially dishonest</a:t>
            </a:r>
          </a:p>
        </p:txBody>
      </p:sp>
      <p:sp>
        <p:nvSpPr>
          <p:cNvPr id="24601" name="Text Box 73"/>
          <p:cNvSpPr txBox="1">
            <a:spLocks noChangeArrowheads="1"/>
          </p:cNvSpPr>
          <p:nvPr/>
        </p:nvSpPr>
        <p:spPr bwMode="auto">
          <a:xfrm>
            <a:off x="5270500" y="1439863"/>
            <a:ext cx="1524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Tends to co-operate not compete, fits in, prefers to comply</a:t>
            </a:r>
          </a:p>
        </p:txBody>
      </p:sp>
      <p:sp>
        <p:nvSpPr>
          <p:cNvPr id="24602" name="Text Box 74"/>
          <p:cNvSpPr txBox="1">
            <a:spLocks noChangeArrowheads="1"/>
          </p:cNvSpPr>
          <p:nvPr/>
        </p:nvSpPr>
        <p:spPr bwMode="auto">
          <a:xfrm>
            <a:off x="4902200" y="4627563"/>
            <a:ext cx="1930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Char char="•"/>
            </a:pPr>
            <a:r>
              <a:rPr lang="en-GB" sz="1200"/>
              <a:t>Tends to disagree, easy to take opposing view, asks tough questions, devil’s advocate</a:t>
            </a:r>
          </a:p>
        </p:txBody>
      </p:sp>
      <p:sp>
        <p:nvSpPr>
          <p:cNvPr id="24603" name="Line 75"/>
          <p:cNvSpPr>
            <a:spLocks noChangeShapeType="1"/>
          </p:cNvSpPr>
          <p:nvPr/>
        </p:nvSpPr>
        <p:spPr bwMode="auto">
          <a:xfrm>
            <a:off x="1447800" y="1427163"/>
            <a:ext cx="0" cy="39624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606" name="Text Box 78"/>
          <p:cNvSpPr txBox="1">
            <a:spLocks noChangeArrowheads="1"/>
          </p:cNvSpPr>
          <p:nvPr/>
        </p:nvSpPr>
        <p:spPr bwMode="auto">
          <a:xfrm>
            <a:off x="7241381" y="1054106"/>
            <a:ext cx="292068" cy="328739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wrap="none" t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dirty="0">
                <a:solidFill>
                  <a:srgbClr val="2D5A79"/>
                </a:solidFill>
              </a:rPr>
              <a:t>8</a:t>
            </a:r>
          </a:p>
        </p:txBody>
      </p:sp>
      <p:sp>
        <p:nvSpPr>
          <p:cNvPr id="24608" name="Text Box 92"/>
          <p:cNvSpPr txBox="1">
            <a:spLocks noChangeArrowheads="1"/>
          </p:cNvSpPr>
          <p:nvPr/>
        </p:nvSpPr>
        <p:spPr bwMode="auto">
          <a:xfrm>
            <a:off x="7035800" y="3163094"/>
            <a:ext cx="1778000" cy="646331"/>
          </a:xfrm>
          <a:prstGeom prst="rect">
            <a:avLst/>
          </a:prstGeom>
          <a:solidFill>
            <a:srgbClr val="C6CFD4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2D5A79"/>
                </a:solidFill>
              </a:rPr>
              <a:t>How an individual sees themselves in relation to others</a:t>
            </a:r>
          </a:p>
        </p:txBody>
      </p:sp>
      <p:sp>
        <p:nvSpPr>
          <p:cNvPr id="24609" name="Text Box 93"/>
          <p:cNvSpPr txBox="1">
            <a:spLocks noChangeArrowheads="1"/>
          </p:cNvSpPr>
          <p:nvPr/>
        </p:nvSpPr>
        <p:spPr bwMode="auto">
          <a:xfrm>
            <a:off x="7327900" y="1439863"/>
            <a:ext cx="1524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Char char="•"/>
            </a:pPr>
            <a:r>
              <a:rPr lang="en-GB" sz="1200"/>
              <a:t>Discreet about achievements, hides light under a bushel, gets on with it</a:t>
            </a:r>
          </a:p>
        </p:txBody>
      </p:sp>
      <p:sp>
        <p:nvSpPr>
          <p:cNvPr id="24610" name="Text Box 94"/>
          <p:cNvSpPr txBox="1">
            <a:spLocks noChangeArrowheads="1"/>
          </p:cNvSpPr>
          <p:nvPr/>
        </p:nvSpPr>
        <p:spPr bwMode="auto">
          <a:xfrm>
            <a:off x="6781800" y="4614863"/>
            <a:ext cx="20701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Char char="•"/>
            </a:pPr>
            <a:r>
              <a:rPr lang="en-GB" sz="1200"/>
              <a:t>Enjoys talking about achievements, likes  praise, can be demanding</a:t>
            </a:r>
          </a:p>
        </p:txBody>
      </p:sp>
      <p:sp>
        <p:nvSpPr>
          <p:cNvPr id="24611" name="Text Box 98"/>
          <p:cNvSpPr txBox="1">
            <a:spLocks noChangeArrowheads="1"/>
          </p:cNvSpPr>
          <p:nvPr/>
        </p:nvSpPr>
        <p:spPr bwMode="auto">
          <a:xfrm>
            <a:off x="0" y="6597650"/>
            <a:ext cx="27717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00"/>
              <a:t>© 2010 Glowinkowski™ International Limited</a:t>
            </a:r>
          </a:p>
        </p:txBody>
      </p:sp>
      <p:pic>
        <p:nvPicPr>
          <p:cNvPr id="24612" name="Picture 95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96"/>
          <p:cNvGrpSpPr/>
          <p:nvPr/>
        </p:nvGrpSpPr>
        <p:grpSpPr>
          <a:xfrm>
            <a:off x="107504" y="1054106"/>
            <a:ext cx="1409325" cy="5077967"/>
            <a:chOff x="3806631" y="1101569"/>
            <a:chExt cx="1555373" cy="5077967"/>
          </a:xfrm>
        </p:grpSpPr>
        <p:sp>
          <p:nvSpPr>
            <p:cNvPr id="98" name="Rectangle 7"/>
            <p:cNvSpPr>
              <a:spLocks noChangeArrowheads="1"/>
            </p:cNvSpPr>
            <p:nvPr/>
          </p:nvSpPr>
          <p:spPr bwMode="auto">
            <a:xfrm rot="16200000">
              <a:off x="2387380" y="3616899"/>
              <a:ext cx="4407016" cy="41147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3806631" y="1101569"/>
              <a:ext cx="15553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Collectivist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3806631" y="5840982"/>
              <a:ext cx="15553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Individualist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1"/>
          <p:cNvGrpSpPr/>
          <p:nvPr/>
        </p:nvGrpSpPr>
        <p:grpSpPr>
          <a:xfrm>
            <a:off x="1870724" y="1054106"/>
            <a:ext cx="1555373" cy="5077967"/>
            <a:chOff x="1913792" y="1076271"/>
            <a:chExt cx="1555373" cy="5077967"/>
          </a:xfrm>
        </p:grpSpPr>
        <p:sp>
          <p:nvSpPr>
            <p:cNvPr id="102" name="Rectangle 7"/>
            <p:cNvSpPr>
              <a:spLocks noChangeArrowheads="1"/>
            </p:cNvSpPr>
            <p:nvPr/>
          </p:nvSpPr>
          <p:spPr bwMode="auto">
            <a:xfrm rot="16200000">
              <a:off x="949949" y="3616599"/>
              <a:ext cx="4475625" cy="45719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1913792" y="1076271"/>
              <a:ext cx="15553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err="1" smtClean="0">
                  <a:solidFill>
                    <a:schemeClr val="bg1"/>
                  </a:solidFill>
                </a:rPr>
                <a:t>Affiliative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1913792" y="5815684"/>
              <a:ext cx="15553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err="1" smtClean="0">
                  <a:solidFill>
                    <a:schemeClr val="bg1"/>
                  </a:solidFill>
                </a:rPr>
                <a:t>Unaffiliative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105"/>
          <p:cNvGrpSpPr/>
          <p:nvPr/>
        </p:nvGrpSpPr>
        <p:grpSpPr>
          <a:xfrm>
            <a:off x="3778627" y="1054106"/>
            <a:ext cx="1555373" cy="5077967"/>
            <a:chOff x="1913792" y="1076271"/>
            <a:chExt cx="1555373" cy="5077967"/>
          </a:xfrm>
        </p:grpSpPr>
        <p:sp>
          <p:nvSpPr>
            <p:cNvPr id="107" name="Rectangle 7"/>
            <p:cNvSpPr>
              <a:spLocks noChangeArrowheads="1"/>
            </p:cNvSpPr>
            <p:nvPr/>
          </p:nvSpPr>
          <p:spPr bwMode="auto">
            <a:xfrm rot="16200000">
              <a:off x="949949" y="3616599"/>
              <a:ext cx="4475625" cy="45719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913792" y="1076271"/>
              <a:ext cx="15553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Trusting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1913792" y="5815684"/>
              <a:ext cx="15553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Questioning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 109"/>
          <p:cNvGrpSpPr/>
          <p:nvPr/>
        </p:nvGrpSpPr>
        <p:grpSpPr>
          <a:xfrm>
            <a:off x="5644260" y="1054106"/>
            <a:ext cx="1555373" cy="5077967"/>
            <a:chOff x="1913792" y="1076271"/>
            <a:chExt cx="1555373" cy="5077967"/>
          </a:xfrm>
        </p:grpSpPr>
        <p:sp>
          <p:nvSpPr>
            <p:cNvPr id="111" name="Rectangle 7"/>
            <p:cNvSpPr>
              <a:spLocks noChangeArrowheads="1"/>
            </p:cNvSpPr>
            <p:nvPr/>
          </p:nvSpPr>
          <p:spPr bwMode="auto">
            <a:xfrm rot="16200000">
              <a:off x="949949" y="3616599"/>
              <a:ext cx="4475625" cy="45719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1913792" y="1076271"/>
              <a:ext cx="1555373" cy="338554"/>
            </a:xfrm>
            <a:prstGeom prst="rect">
              <a:avLst/>
            </a:prstGeom>
            <a:solidFill>
              <a:srgbClr val="2D5A79"/>
            </a:solidFill>
            <a:ln>
              <a:solidFill>
                <a:srgbClr val="2D5A79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Conforming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1913792" y="5815684"/>
              <a:ext cx="15553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Dissenting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113"/>
          <p:cNvGrpSpPr/>
          <p:nvPr/>
        </p:nvGrpSpPr>
        <p:grpSpPr>
          <a:xfrm>
            <a:off x="7541419" y="1054106"/>
            <a:ext cx="1555373" cy="5077967"/>
            <a:chOff x="1913792" y="1076271"/>
            <a:chExt cx="1555373" cy="5077967"/>
          </a:xfrm>
        </p:grpSpPr>
        <p:sp>
          <p:nvSpPr>
            <p:cNvPr id="115" name="Rectangle 7"/>
            <p:cNvSpPr>
              <a:spLocks noChangeArrowheads="1"/>
            </p:cNvSpPr>
            <p:nvPr/>
          </p:nvSpPr>
          <p:spPr bwMode="auto">
            <a:xfrm rot="16200000">
              <a:off x="949949" y="3616599"/>
              <a:ext cx="4475625" cy="45719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1913792" y="1076271"/>
              <a:ext cx="15553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Modest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1913792" y="5815684"/>
              <a:ext cx="15553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Assuming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smtClean="0"/>
              <a:t>little magic!</a:t>
            </a:r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2800" dirty="0" smtClean="0"/>
              <a:t>Feelings &amp; Self-Control</a:t>
            </a:r>
          </a:p>
        </p:txBody>
      </p:sp>
      <p:sp>
        <p:nvSpPr>
          <p:cNvPr id="4105" name="Line 12"/>
          <p:cNvSpPr>
            <a:spLocks noChangeShapeType="1"/>
          </p:cNvSpPr>
          <p:nvPr/>
        </p:nvSpPr>
        <p:spPr bwMode="auto">
          <a:xfrm>
            <a:off x="28098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>
            <a:off x="34702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8" name="Line 15"/>
          <p:cNvSpPr>
            <a:spLocks noChangeShapeType="1"/>
          </p:cNvSpPr>
          <p:nvPr/>
        </p:nvSpPr>
        <p:spPr bwMode="auto">
          <a:xfrm>
            <a:off x="38020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9" name="Line 16"/>
          <p:cNvSpPr>
            <a:spLocks noChangeShapeType="1"/>
          </p:cNvSpPr>
          <p:nvPr/>
        </p:nvSpPr>
        <p:spPr bwMode="auto">
          <a:xfrm>
            <a:off x="41322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>
            <a:off x="48768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2070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Line 19"/>
          <p:cNvSpPr>
            <a:spLocks noChangeShapeType="1"/>
          </p:cNvSpPr>
          <p:nvPr/>
        </p:nvSpPr>
        <p:spPr bwMode="auto">
          <a:xfrm>
            <a:off x="55387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3" name="Line 20"/>
          <p:cNvSpPr>
            <a:spLocks noChangeShapeType="1"/>
          </p:cNvSpPr>
          <p:nvPr/>
        </p:nvSpPr>
        <p:spPr bwMode="auto">
          <a:xfrm>
            <a:off x="58689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>
            <a:off x="61991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5" name="Line 22"/>
          <p:cNvSpPr>
            <a:spLocks noChangeShapeType="1"/>
          </p:cNvSpPr>
          <p:nvPr/>
        </p:nvSpPr>
        <p:spPr bwMode="auto">
          <a:xfrm rot="-5400000">
            <a:off x="4439444" y="359806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6" name="Line 23"/>
          <p:cNvSpPr>
            <a:spLocks noChangeShapeType="1"/>
          </p:cNvSpPr>
          <p:nvPr/>
        </p:nvSpPr>
        <p:spPr bwMode="auto">
          <a:xfrm rot="-5400000">
            <a:off x="4439444" y="32916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7" name="Line 24"/>
          <p:cNvSpPr>
            <a:spLocks noChangeShapeType="1"/>
          </p:cNvSpPr>
          <p:nvPr/>
        </p:nvSpPr>
        <p:spPr bwMode="auto">
          <a:xfrm rot="-5400000">
            <a:off x="4439444" y="29852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8" name="Line 25"/>
          <p:cNvSpPr>
            <a:spLocks noChangeShapeType="1"/>
          </p:cNvSpPr>
          <p:nvPr/>
        </p:nvSpPr>
        <p:spPr bwMode="auto">
          <a:xfrm rot="-5400000">
            <a:off x="4439444" y="267731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9" name="Line 26"/>
          <p:cNvSpPr>
            <a:spLocks noChangeShapeType="1"/>
          </p:cNvSpPr>
          <p:nvPr/>
        </p:nvSpPr>
        <p:spPr bwMode="auto">
          <a:xfrm rot="-5400000">
            <a:off x="4439444" y="23709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0" name="Line 27"/>
          <p:cNvSpPr>
            <a:spLocks noChangeShapeType="1"/>
          </p:cNvSpPr>
          <p:nvPr/>
        </p:nvSpPr>
        <p:spPr bwMode="auto">
          <a:xfrm rot="-5400000">
            <a:off x="4439444" y="428704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1" name="Line 28"/>
          <p:cNvSpPr>
            <a:spLocks noChangeShapeType="1"/>
          </p:cNvSpPr>
          <p:nvPr/>
        </p:nvSpPr>
        <p:spPr bwMode="auto">
          <a:xfrm rot="-5400000">
            <a:off x="4439444" y="45934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" name="Line 29"/>
          <p:cNvSpPr>
            <a:spLocks noChangeShapeType="1"/>
          </p:cNvSpPr>
          <p:nvPr/>
        </p:nvSpPr>
        <p:spPr bwMode="auto">
          <a:xfrm rot="-5400000">
            <a:off x="4439444" y="490140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3" name="Line 30"/>
          <p:cNvSpPr>
            <a:spLocks noChangeShapeType="1"/>
          </p:cNvSpPr>
          <p:nvPr/>
        </p:nvSpPr>
        <p:spPr bwMode="auto">
          <a:xfrm rot="-5400000">
            <a:off x="4439444" y="52077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4" name="Line 31"/>
          <p:cNvSpPr>
            <a:spLocks noChangeShapeType="1"/>
          </p:cNvSpPr>
          <p:nvPr/>
        </p:nvSpPr>
        <p:spPr bwMode="auto">
          <a:xfrm rot="-5400000">
            <a:off x="4439444" y="55141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5" name="Rectangle 34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/>
              <a:t>© 2010 Glowinkowski™ International Limited</a:t>
            </a:r>
          </a:p>
        </p:txBody>
      </p:sp>
      <p:pic>
        <p:nvPicPr>
          <p:cNvPr id="4126" name="Picture 30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val 3"/>
          <p:cNvSpPr>
            <a:spLocks noChangeArrowheads="1"/>
          </p:cNvSpPr>
          <p:nvPr/>
        </p:nvSpPr>
        <p:spPr bwMode="auto">
          <a:xfrm>
            <a:off x="2218308" y="1267768"/>
            <a:ext cx="4732020" cy="4732020"/>
          </a:xfrm>
          <a:prstGeom prst="ellipse">
            <a:avLst/>
          </a:prstGeom>
          <a:solidFill>
            <a:srgbClr val="C6CFD4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2714231" y="1799424"/>
            <a:ext cx="3740176" cy="3715398"/>
          </a:xfrm>
          <a:prstGeom prst="rect">
            <a:avLst/>
          </a:prstGeom>
          <a:gradFill flip="none" rotWithShape="1">
            <a:gsLst>
              <a:gs pos="28000">
                <a:srgbClr val="4388C3"/>
              </a:gs>
              <a:gs pos="2000">
                <a:srgbClr val="C6CFD4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C6CFD4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" name="Rectangle 7"/>
          <p:cNvSpPr>
            <a:spLocks noChangeArrowheads="1"/>
          </p:cNvSpPr>
          <p:nvPr/>
        </p:nvSpPr>
        <p:spPr bwMode="auto">
          <a:xfrm rot="16200000">
            <a:off x="4569820" y="1494295"/>
            <a:ext cx="67150" cy="4325650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5"/>
          <p:cNvGrpSpPr/>
          <p:nvPr/>
        </p:nvGrpSpPr>
        <p:grpSpPr>
          <a:xfrm>
            <a:off x="2726739" y="1799424"/>
            <a:ext cx="3728295" cy="3715398"/>
            <a:chOff x="2508023" y="1890892"/>
            <a:chExt cx="4142550" cy="4128220"/>
          </a:xfrm>
        </p:grpSpPr>
        <p:grpSp>
          <p:nvGrpSpPr>
            <p:cNvPr id="3" name="Group 36"/>
            <p:cNvGrpSpPr/>
            <p:nvPr/>
          </p:nvGrpSpPr>
          <p:grpSpPr>
            <a:xfrm>
              <a:off x="2831804" y="1890892"/>
              <a:ext cx="3480392" cy="4128220"/>
              <a:chOff x="2771800" y="2060848"/>
              <a:chExt cx="3600400" cy="3789611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277180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349188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385192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421196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313184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493204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565212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601216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637220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529208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Straight Connector 37"/>
            <p:cNvCxnSpPr/>
            <p:nvPr/>
          </p:nvCxnSpPr>
          <p:spPr>
            <a:xfrm rot="16200000">
              <a:off x="4579298" y="360381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>
              <a:off x="4579298" y="2915779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>
              <a:off x="4579298" y="257176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16200000">
              <a:off x="4579298" y="222774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16200000">
              <a:off x="4579298" y="325979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16200000">
              <a:off x="4579298" y="1195689"/>
              <a:ext cx="0" cy="4142550"/>
            </a:xfrm>
            <a:prstGeom prst="line">
              <a:avLst/>
            </a:prstGeom>
            <a:ln w="6350">
              <a:solidFill>
                <a:srgbClr val="C6CF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16200000">
              <a:off x="4579298" y="85167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16200000">
              <a:off x="4579298" y="50765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>
              <a:off x="4579298" y="153970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>
              <a:off x="4579298" y="16363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>
            <a:stCxn id="33" idx="0"/>
            <a:endCxn id="33" idx="2"/>
          </p:cNvCxnSpPr>
          <p:nvPr/>
        </p:nvCxnSpPr>
        <p:spPr>
          <a:xfrm>
            <a:off x="4584319" y="1799424"/>
            <a:ext cx="0" cy="37153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889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2800" dirty="0" smtClean="0"/>
              <a:t>Feelings &amp; Self-Control</a:t>
            </a:r>
          </a:p>
        </p:txBody>
      </p:sp>
      <p:sp>
        <p:nvSpPr>
          <p:cNvPr id="4105" name="Line 12"/>
          <p:cNvSpPr>
            <a:spLocks noChangeShapeType="1"/>
          </p:cNvSpPr>
          <p:nvPr/>
        </p:nvSpPr>
        <p:spPr bwMode="auto">
          <a:xfrm>
            <a:off x="28098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>
            <a:off x="34702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8" name="Line 15"/>
          <p:cNvSpPr>
            <a:spLocks noChangeShapeType="1"/>
          </p:cNvSpPr>
          <p:nvPr/>
        </p:nvSpPr>
        <p:spPr bwMode="auto">
          <a:xfrm>
            <a:off x="38020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9" name="Line 16"/>
          <p:cNvSpPr>
            <a:spLocks noChangeShapeType="1"/>
          </p:cNvSpPr>
          <p:nvPr/>
        </p:nvSpPr>
        <p:spPr bwMode="auto">
          <a:xfrm>
            <a:off x="41322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>
            <a:off x="48768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2070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Line 19"/>
          <p:cNvSpPr>
            <a:spLocks noChangeShapeType="1"/>
          </p:cNvSpPr>
          <p:nvPr/>
        </p:nvSpPr>
        <p:spPr bwMode="auto">
          <a:xfrm>
            <a:off x="55387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3" name="Line 20"/>
          <p:cNvSpPr>
            <a:spLocks noChangeShapeType="1"/>
          </p:cNvSpPr>
          <p:nvPr/>
        </p:nvSpPr>
        <p:spPr bwMode="auto">
          <a:xfrm>
            <a:off x="58689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>
            <a:off x="61991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5" name="Line 22"/>
          <p:cNvSpPr>
            <a:spLocks noChangeShapeType="1"/>
          </p:cNvSpPr>
          <p:nvPr/>
        </p:nvSpPr>
        <p:spPr bwMode="auto">
          <a:xfrm rot="-5400000">
            <a:off x="4439444" y="359806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6" name="Line 23"/>
          <p:cNvSpPr>
            <a:spLocks noChangeShapeType="1"/>
          </p:cNvSpPr>
          <p:nvPr/>
        </p:nvSpPr>
        <p:spPr bwMode="auto">
          <a:xfrm rot="-5400000">
            <a:off x="4439444" y="32916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7" name="Line 24"/>
          <p:cNvSpPr>
            <a:spLocks noChangeShapeType="1"/>
          </p:cNvSpPr>
          <p:nvPr/>
        </p:nvSpPr>
        <p:spPr bwMode="auto">
          <a:xfrm rot="-5400000">
            <a:off x="4439444" y="29852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8" name="Line 25"/>
          <p:cNvSpPr>
            <a:spLocks noChangeShapeType="1"/>
          </p:cNvSpPr>
          <p:nvPr/>
        </p:nvSpPr>
        <p:spPr bwMode="auto">
          <a:xfrm rot="-5400000">
            <a:off x="4439444" y="267731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9" name="Line 26"/>
          <p:cNvSpPr>
            <a:spLocks noChangeShapeType="1"/>
          </p:cNvSpPr>
          <p:nvPr/>
        </p:nvSpPr>
        <p:spPr bwMode="auto">
          <a:xfrm rot="-5400000">
            <a:off x="4439444" y="23709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0" name="Line 27"/>
          <p:cNvSpPr>
            <a:spLocks noChangeShapeType="1"/>
          </p:cNvSpPr>
          <p:nvPr/>
        </p:nvSpPr>
        <p:spPr bwMode="auto">
          <a:xfrm rot="-5400000">
            <a:off x="4439444" y="428704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1" name="Line 28"/>
          <p:cNvSpPr>
            <a:spLocks noChangeShapeType="1"/>
          </p:cNvSpPr>
          <p:nvPr/>
        </p:nvSpPr>
        <p:spPr bwMode="auto">
          <a:xfrm rot="-5400000">
            <a:off x="4439444" y="45934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" name="Line 29"/>
          <p:cNvSpPr>
            <a:spLocks noChangeShapeType="1"/>
          </p:cNvSpPr>
          <p:nvPr/>
        </p:nvSpPr>
        <p:spPr bwMode="auto">
          <a:xfrm rot="-5400000">
            <a:off x="4439444" y="490140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3" name="Line 30"/>
          <p:cNvSpPr>
            <a:spLocks noChangeShapeType="1"/>
          </p:cNvSpPr>
          <p:nvPr/>
        </p:nvSpPr>
        <p:spPr bwMode="auto">
          <a:xfrm rot="-5400000">
            <a:off x="4439444" y="52077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4" name="Line 31"/>
          <p:cNvSpPr>
            <a:spLocks noChangeShapeType="1"/>
          </p:cNvSpPr>
          <p:nvPr/>
        </p:nvSpPr>
        <p:spPr bwMode="auto">
          <a:xfrm rot="-5400000">
            <a:off x="4439444" y="55141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5" name="Rectangle 34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/>
              <a:t>© 2010 Glowinkowski™ International Limited</a:t>
            </a:r>
          </a:p>
        </p:txBody>
      </p:sp>
      <p:pic>
        <p:nvPicPr>
          <p:cNvPr id="4126" name="Picture 30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val 3"/>
          <p:cNvSpPr>
            <a:spLocks noChangeArrowheads="1"/>
          </p:cNvSpPr>
          <p:nvPr/>
        </p:nvSpPr>
        <p:spPr bwMode="auto">
          <a:xfrm>
            <a:off x="2218308" y="1267768"/>
            <a:ext cx="4732020" cy="4732020"/>
          </a:xfrm>
          <a:prstGeom prst="ellipse">
            <a:avLst/>
          </a:prstGeom>
          <a:solidFill>
            <a:srgbClr val="C6CFD4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2714231" y="1799424"/>
            <a:ext cx="3740176" cy="3715398"/>
          </a:xfrm>
          <a:prstGeom prst="rect">
            <a:avLst/>
          </a:prstGeom>
          <a:gradFill flip="none" rotWithShape="1">
            <a:gsLst>
              <a:gs pos="28000">
                <a:srgbClr val="4388C3"/>
              </a:gs>
              <a:gs pos="2000">
                <a:srgbClr val="C6CFD4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C6CFD4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" name="Rectangle 7"/>
          <p:cNvSpPr>
            <a:spLocks noChangeArrowheads="1"/>
          </p:cNvSpPr>
          <p:nvPr/>
        </p:nvSpPr>
        <p:spPr bwMode="auto">
          <a:xfrm rot="16200000">
            <a:off x="4569820" y="1494295"/>
            <a:ext cx="67150" cy="4325650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5"/>
          <p:cNvGrpSpPr/>
          <p:nvPr/>
        </p:nvGrpSpPr>
        <p:grpSpPr>
          <a:xfrm>
            <a:off x="2726739" y="1799424"/>
            <a:ext cx="3728295" cy="3715398"/>
            <a:chOff x="2508023" y="1890892"/>
            <a:chExt cx="4142550" cy="4128220"/>
          </a:xfrm>
        </p:grpSpPr>
        <p:grpSp>
          <p:nvGrpSpPr>
            <p:cNvPr id="3" name="Group 36"/>
            <p:cNvGrpSpPr/>
            <p:nvPr/>
          </p:nvGrpSpPr>
          <p:grpSpPr>
            <a:xfrm>
              <a:off x="2831804" y="1890892"/>
              <a:ext cx="3480392" cy="4128220"/>
              <a:chOff x="2771800" y="2060848"/>
              <a:chExt cx="3600400" cy="3789611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277180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349188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385192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421196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313184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493204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565212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601216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637220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529208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Straight Connector 37"/>
            <p:cNvCxnSpPr/>
            <p:nvPr/>
          </p:nvCxnSpPr>
          <p:spPr>
            <a:xfrm rot="16200000">
              <a:off x="4579298" y="360381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>
              <a:off x="4579298" y="2915779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>
              <a:off x="4579298" y="257176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16200000">
              <a:off x="4579298" y="222774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16200000">
              <a:off x="4579298" y="325979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16200000">
              <a:off x="4579298" y="1195689"/>
              <a:ext cx="0" cy="4142550"/>
            </a:xfrm>
            <a:prstGeom prst="line">
              <a:avLst/>
            </a:prstGeom>
            <a:ln w="6350">
              <a:solidFill>
                <a:srgbClr val="C6CF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16200000">
              <a:off x="4579298" y="85167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16200000">
              <a:off x="4579298" y="50765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>
              <a:off x="4579298" y="153970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>
              <a:off x="4579298" y="16363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/>
          <p:cNvSpPr txBox="1"/>
          <p:nvPr/>
        </p:nvSpPr>
        <p:spPr>
          <a:xfrm>
            <a:off x="1259632" y="3487843"/>
            <a:ext cx="13639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At-Ease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588224" y="3498351"/>
            <a:ext cx="1317686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Ill-at-Ease</a:t>
            </a:r>
            <a:endParaRPr lang="en-GB" sz="1600" dirty="0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>
            <a:stCxn id="33" idx="0"/>
            <a:endCxn id="33" idx="2"/>
          </p:cNvCxnSpPr>
          <p:nvPr/>
        </p:nvCxnSpPr>
        <p:spPr>
          <a:xfrm>
            <a:off x="4584319" y="1799424"/>
            <a:ext cx="0" cy="37153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91400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2800" dirty="0" smtClean="0"/>
              <a:t>Feelings &amp; Self-Control</a:t>
            </a:r>
          </a:p>
        </p:txBody>
      </p:sp>
      <p:sp>
        <p:nvSpPr>
          <p:cNvPr id="4105" name="Line 12"/>
          <p:cNvSpPr>
            <a:spLocks noChangeShapeType="1"/>
          </p:cNvSpPr>
          <p:nvPr/>
        </p:nvSpPr>
        <p:spPr bwMode="auto">
          <a:xfrm>
            <a:off x="28098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>
            <a:off x="34702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8" name="Line 15"/>
          <p:cNvSpPr>
            <a:spLocks noChangeShapeType="1"/>
          </p:cNvSpPr>
          <p:nvPr/>
        </p:nvSpPr>
        <p:spPr bwMode="auto">
          <a:xfrm>
            <a:off x="38020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9" name="Line 16"/>
          <p:cNvSpPr>
            <a:spLocks noChangeShapeType="1"/>
          </p:cNvSpPr>
          <p:nvPr/>
        </p:nvSpPr>
        <p:spPr bwMode="auto">
          <a:xfrm>
            <a:off x="41322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>
            <a:off x="48768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2070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Line 19"/>
          <p:cNvSpPr>
            <a:spLocks noChangeShapeType="1"/>
          </p:cNvSpPr>
          <p:nvPr/>
        </p:nvSpPr>
        <p:spPr bwMode="auto">
          <a:xfrm>
            <a:off x="55387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3" name="Line 20"/>
          <p:cNvSpPr>
            <a:spLocks noChangeShapeType="1"/>
          </p:cNvSpPr>
          <p:nvPr/>
        </p:nvSpPr>
        <p:spPr bwMode="auto">
          <a:xfrm>
            <a:off x="58689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>
            <a:off x="61991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5" name="Line 22"/>
          <p:cNvSpPr>
            <a:spLocks noChangeShapeType="1"/>
          </p:cNvSpPr>
          <p:nvPr/>
        </p:nvSpPr>
        <p:spPr bwMode="auto">
          <a:xfrm rot="-5400000">
            <a:off x="4439444" y="359806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6" name="Line 23"/>
          <p:cNvSpPr>
            <a:spLocks noChangeShapeType="1"/>
          </p:cNvSpPr>
          <p:nvPr/>
        </p:nvSpPr>
        <p:spPr bwMode="auto">
          <a:xfrm rot="-5400000">
            <a:off x="4439444" y="32916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7" name="Line 24"/>
          <p:cNvSpPr>
            <a:spLocks noChangeShapeType="1"/>
          </p:cNvSpPr>
          <p:nvPr/>
        </p:nvSpPr>
        <p:spPr bwMode="auto">
          <a:xfrm rot="-5400000">
            <a:off x="4439444" y="29852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8" name="Line 25"/>
          <p:cNvSpPr>
            <a:spLocks noChangeShapeType="1"/>
          </p:cNvSpPr>
          <p:nvPr/>
        </p:nvSpPr>
        <p:spPr bwMode="auto">
          <a:xfrm rot="-5400000">
            <a:off x="4439444" y="267731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9" name="Line 26"/>
          <p:cNvSpPr>
            <a:spLocks noChangeShapeType="1"/>
          </p:cNvSpPr>
          <p:nvPr/>
        </p:nvSpPr>
        <p:spPr bwMode="auto">
          <a:xfrm rot="-5400000">
            <a:off x="4439444" y="23709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0" name="Line 27"/>
          <p:cNvSpPr>
            <a:spLocks noChangeShapeType="1"/>
          </p:cNvSpPr>
          <p:nvPr/>
        </p:nvSpPr>
        <p:spPr bwMode="auto">
          <a:xfrm rot="-5400000">
            <a:off x="4439444" y="428704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1" name="Line 28"/>
          <p:cNvSpPr>
            <a:spLocks noChangeShapeType="1"/>
          </p:cNvSpPr>
          <p:nvPr/>
        </p:nvSpPr>
        <p:spPr bwMode="auto">
          <a:xfrm rot="-5400000">
            <a:off x="4439444" y="45934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" name="Line 29"/>
          <p:cNvSpPr>
            <a:spLocks noChangeShapeType="1"/>
          </p:cNvSpPr>
          <p:nvPr/>
        </p:nvSpPr>
        <p:spPr bwMode="auto">
          <a:xfrm rot="-5400000">
            <a:off x="4439444" y="490140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3" name="Line 30"/>
          <p:cNvSpPr>
            <a:spLocks noChangeShapeType="1"/>
          </p:cNvSpPr>
          <p:nvPr/>
        </p:nvSpPr>
        <p:spPr bwMode="auto">
          <a:xfrm rot="-5400000">
            <a:off x="4439444" y="52077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4" name="Line 31"/>
          <p:cNvSpPr>
            <a:spLocks noChangeShapeType="1"/>
          </p:cNvSpPr>
          <p:nvPr/>
        </p:nvSpPr>
        <p:spPr bwMode="auto">
          <a:xfrm rot="-5400000">
            <a:off x="4439444" y="55141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5" name="Rectangle 34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/>
              <a:t>© 2010 Glowinkowski™ International Limited</a:t>
            </a:r>
          </a:p>
        </p:txBody>
      </p:sp>
      <p:pic>
        <p:nvPicPr>
          <p:cNvPr id="4126" name="Picture 30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val 3"/>
          <p:cNvSpPr>
            <a:spLocks noChangeArrowheads="1"/>
          </p:cNvSpPr>
          <p:nvPr/>
        </p:nvSpPr>
        <p:spPr bwMode="auto">
          <a:xfrm>
            <a:off x="2218308" y="1267768"/>
            <a:ext cx="4732020" cy="4732020"/>
          </a:xfrm>
          <a:prstGeom prst="ellipse">
            <a:avLst/>
          </a:prstGeom>
          <a:solidFill>
            <a:srgbClr val="C6CFD4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2714231" y="1799424"/>
            <a:ext cx="3740176" cy="3715398"/>
          </a:xfrm>
          <a:prstGeom prst="rect">
            <a:avLst/>
          </a:prstGeom>
          <a:gradFill flip="none" rotWithShape="1">
            <a:gsLst>
              <a:gs pos="28000">
                <a:srgbClr val="4388C3"/>
              </a:gs>
              <a:gs pos="2000">
                <a:srgbClr val="C6CFD4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C6CFD4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" name="Rectangle 7"/>
          <p:cNvSpPr>
            <a:spLocks noChangeArrowheads="1"/>
          </p:cNvSpPr>
          <p:nvPr/>
        </p:nvSpPr>
        <p:spPr bwMode="auto">
          <a:xfrm rot="16200000">
            <a:off x="4569820" y="1494295"/>
            <a:ext cx="67150" cy="4325650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Rectangle 7"/>
          <p:cNvSpPr>
            <a:spLocks noChangeArrowheads="1"/>
          </p:cNvSpPr>
          <p:nvPr/>
        </p:nvSpPr>
        <p:spPr bwMode="auto">
          <a:xfrm rot="16200000">
            <a:off x="2387380" y="3616899"/>
            <a:ext cx="4407016" cy="41147"/>
          </a:xfrm>
          <a:prstGeom prst="rect">
            <a:avLst/>
          </a:prstGeom>
          <a:solidFill>
            <a:srgbClr val="2D5A79"/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5"/>
          <p:cNvGrpSpPr/>
          <p:nvPr/>
        </p:nvGrpSpPr>
        <p:grpSpPr>
          <a:xfrm>
            <a:off x="2726739" y="1799424"/>
            <a:ext cx="3728295" cy="3715398"/>
            <a:chOff x="2508023" y="1890892"/>
            <a:chExt cx="4142550" cy="4128220"/>
          </a:xfrm>
        </p:grpSpPr>
        <p:grpSp>
          <p:nvGrpSpPr>
            <p:cNvPr id="3" name="Group 36"/>
            <p:cNvGrpSpPr/>
            <p:nvPr/>
          </p:nvGrpSpPr>
          <p:grpSpPr>
            <a:xfrm>
              <a:off x="2831804" y="1890892"/>
              <a:ext cx="3480392" cy="4128220"/>
              <a:chOff x="2771800" y="2060848"/>
              <a:chExt cx="3600400" cy="3789611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277180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349188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385192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421196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313184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493204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565212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601216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637220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529208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Straight Connector 37"/>
            <p:cNvCxnSpPr/>
            <p:nvPr/>
          </p:nvCxnSpPr>
          <p:spPr>
            <a:xfrm rot="16200000">
              <a:off x="4579298" y="360381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>
              <a:off x="4579298" y="2915779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>
              <a:off x="4579298" y="257176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16200000">
              <a:off x="4579298" y="222774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16200000">
              <a:off x="4579298" y="325979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16200000">
              <a:off x="4579298" y="1195689"/>
              <a:ext cx="0" cy="4142550"/>
            </a:xfrm>
            <a:prstGeom prst="line">
              <a:avLst/>
            </a:prstGeom>
            <a:ln w="6350">
              <a:solidFill>
                <a:srgbClr val="C6CF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16200000">
              <a:off x="4579298" y="85167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16200000">
              <a:off x="4579298" y="50765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>
              <a:off x="4579298" y="153970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>
              <a:off x="4579298" y="16363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/>
          <p:cNvSpPr txBox="1"/>
          <p:nvPr/>
        </p:nvSpPr>
        <p:spPr>
          <a:xfrm>
            <a:off x="1259632" y="3487843"/>
            <a:ext cx="13639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At-Ease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588224" y="3498351"/>
            <a:ext cx="1317686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Ill-at-Ease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67199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Please take a moment to consider the following. In each box try and think of at least two examples. We will be discussing this as part of the workshop later today.</a:t>
            </a:r>
            <a:endParaRPr lang="en-US" sz="1800" dirty="0"/>
          </a:p>
        </p:txBody>
      </p:sp>
      <p:sp>
        <p:nvSpPr>
          <p:cNvPr id="5" name="Rectangle 4"/>
          <p:cNvSpPr/>
          <p:nvPr/>
        </p:nvSpPr>
        <p:spPr>
          <a:xfrm>
            <a:off x="838200" y="1447800"/>
            <a:ext cx="3352800" cy="19812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181600" y="1447800"/>
            <a:ext cx="3352800" cy="19812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8200" y="4038600"/>
            <a:ext cx="3352800" cy="19812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181600" y="4038600"/>
            <a:ext cx="3352800" cy="19812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262220" y="1597223"/>
            <a:ext cx="24106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Things I enjoy and am good at: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5453220" y="1597223"/>
            <a:ext cx="2674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Things I enjoy but am not good at: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033620" y="4111823"/>
            <a:ext cx="28136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Things I don’t enjoy but am good at: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5300820" y="4111823"/>
            <a:ext cx="3129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Things I don’t enjoy and am not good at: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2800" dirty="0" smtClean="0"/>
              <a:t>Feelings &amp; Self-Control</a:t>
            </a:r>
          </a:p>
        </p:txBody>
      </p:sp>
      <p:sp>
        <p:nvSpPr>
          <p:cNvPr id="4105" name="Line 12"/>
          <p:cNvSpPr>
            <a:spLocks noChangeShapeType="1"/>
          </p:cNvSpPr>
          <p:nvPr/>
        </p:nvSpPr>
        <p:spPr bwMode="auto">
          <a:xfrm>
            <a:off x="28098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>
            <a:off x="34702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8" name="Line 15"/>
          <p:cNvSpPr>
            <a:spLocks noChangeShapeType="1"/>
          </p:cNvSpPr>
          <p:nvPr/>
        </p:nvSpPr>
        <p:spPr bwMode="auto">
          <a:xfrm>
            <a:off x="38020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9" name="Line 16"/>
          <p:cNvSpPr>
            <a:spLocks noChangeShapeType="1"/>
          </p:cNvSpPr>
          <p:nvPr/>
        </p:nvSpPr>
        <p:spPr bwMode="auto">
          <a:xfrm>
            <a:off x="41322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>
            <a:off x="48768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2070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Line 19"/>
          <p:cNvSpPr>
            <a:spLocks noChangeShapeType="1"/>
          </p:cNvSpPr>
          <p:nvPr/>
        </p:nvSpPr>
        <p:spPr bwMode="auto">
          <a:xfrm>
            <a:off x="55387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3" name="Line 20"/>
          <p:cNvSpPr>
            <a:spLocks noChangeShapeType="1"/>
          </p:cNvSpPr>
          <p:nvPr/>
        </p:nvSpPr>
        <p:spPr bwMode="auto">
          <a:xfrm>
            <a:off x="58689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>
            <a:off x="61991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5" name="Line 22"/>
          <p:cNvSpPr>
            <a:spLocks noChangeShapeType="1"/>
          </p:cNvSpPr>
          <p:nvPr/>
        </p:nvSpPr>
        <p:spPr bwMode="auto">
          <a:xfrm rot="-5400000">
            <a:off x="4439444" y="359806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6" name="Line 23"/>
          <p:cNvSpPr>
            <a:spLocks noChangeShapeType="1"/>
          </p:cNvSpPr>
          <p:nvPr/>
        </p:nvSpPr>
        <p:spPr bwMode="auto">
          <a:xfrm rot="-5400000">
            <a:off x="4439444" y="32916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7" name="Line 24"/>
          <p:cNvSpPr>
            <a:spLocks noChangeShapeType="1"/>
          </p:cNvSpPr>
          <p:nvPr/>
        </p:nvSpPr>
        <p:spPr bwMode="auto">
          <a:xfrm rot="-5400000">
            <a:off x="4439444" y="29852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8" name="Line 25"/>
          <p:cNvSpPr>
            <a:spLocks noChangeShapeType="1"/>
          </p:cNvSpPr>
          <p:nvPr/>
        </p:nvSpPr>
        <p:spPr bwMode="auto">
          <a:xfrm rot="-5400000">
            <a:off x="4439444" y="267731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9" name="Line 26"/>
          <p:cNvSpPr>
            <a:spLocks noChangeShapeType="1"/>
          </p:cNvSpPr>
          <p:nvPr/>
        </p:nvSpPr>
        <p:spPr bwMode="auto">
          <a:xfrm rot="-5400000">
            <a:off x="4439444" y="23709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0" name="Line 27"/>
          <p:cNvSpPr>
            <a:spLocks noChangeShapeType="1"/>
          </p:cNvSpPr>
          <p:nvPr/>
        </p:nvSpPr>
        <p:spPr bwMode="auto">
          <a:xfrm rot="-5400000">
            <a:off x="4439444" y="428704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1" name="Line 28"/>
          <p:cNvSpPr>
            <a:spLocks noChangeShapeType="1"/>
          </p:cNvSpPr>
          <p:nvPr/>
        </p:nvSpPr>
        <p:spPr bwMode="auto">
          <a:xfrm rot="-5400000">
            <a:off x="4439444" y="45934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" name="Line 29"/>
          <p:cNvSpPr>
            <a:spLocks noChangeShapeType="1"/>
          </p:cNvSpPr>
          <p:nvPr/>
        </p:nvSpPr>
        <p:spPr bwMode="auto">
          <a:xfrm rot="-5400000">
            <a:off x="4439444" y="490140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3" name="Line 30"/>
          <p:cNvSpPr>
            <a:spLocks noChangeShapeType="1"/>
          </p:cNvSpPr>
          <p:nvPr/>
        </p:nvSpPr>
        <p:spPr bwMode="auto">
          <a:xfrm rot="-5400000">
            <a:off x="4439444" y="52077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4" name="Line 31"/>
          <p:cNvSpPr>
            <a:spLocks noChangeShapeType="1"/>
          </p:cNvSpPr>
          <p:nvPr/>
        </p:nvSpPr>
        <p:spPr bwMode="auto">
          <a:xfrm rot="-5400000">
            <a:off x="4439444" y="55141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5" name="Rectangle 34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/>
              <a:t>© 2010 Glowinkowski™ International Limited</a:t>
            </a:r>
          </a:p>
        </p:txBody>
      </p:sp>
      <p:pic>
        <p:nvPicPr>
          <p:cNvPr id="4126" name="Picture 30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2218308" y="1267768"/>
            <a:ext cx="4732020" cy="4732020"/>
            <a:chOff x="1943100" y="1300163"/>
            <a:chExt cx="5257800" cy="5257800"/>
          </a:xfrm>
        </p:grpSpPr>
        <p:sp>
          <p:nvSpPr>
            <p:cNvPr id="32" name="Oval 3"/>
            <p:cNvSpPr>
              <a:spLocks noChangeArrowheads="1"/>
            </p:cNvSpPr>
            <p:nvPr/>
          </p:nvSpPr>
          <p:spPr bwMode="auto">
            <a:xfrm>
              <a:off x="1943100" y="1300163"/>
              <a:ext cx="5257800" cy="5257800"/>
            </a:xfrm>
            <a:prstGeom prst="ellipse">
              <a:avLst/>
            </a:prstGeom>
            <a:solidFill>
              <a:srgbClr val="C6CFD4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Rectangle 4"/>
            <p:cNvSpPr>
              <a:spLocks noChangeArrowheads="1"/>
            </p:cNvSpPr>
            <p:nvPr/>
          </p:nvSpPr>
          <p:spPr bwMode="auto">
            <a:xfrm>
              <a:off x="2494125" y="1890892"/>
              <a:ext cx="4155751" cy="4128220"/>
            </a:xfrm>
            <a:prstGeom prst="rect">
              <a:avLst/>
            </a:prstGeom>
            <a:gradFill flip="none" rotWithShape="1">
              <a:gsLst>
                <a:gs pos="28000">
                  <a:srgbClr val="4388C3"/>
                </a:gs>
                <a:gs pos="2000">
                  <a:srgbClr val="C6CFD4"/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solidFill>
                <a:srgbClr val="C6CFD4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Rectangle 7"/>
            <p:cNvSpPr>
              <a:spLocks noChangeArrowheads="1"/>
            </p:cNvSpPr>
            <p:nvPr/>
          </p:nvSpPr>
          <p:spPr bwMode="auto">
            <a:xfrm rot="16200000">
              <a:off x="4555891" y="1551860"/>
              <a:ext cx="74611" cy="4806278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Rectangle 7"/>
            <p:cNvSpPr>
              <a:spLocks noChangeArrowheads="1"/>
            </p:cNvSpPr>
            <p:nvPr/>
          </p:nvSpPr>
          <p:spPr bwMode="auto">
            <a:xfrm rot="16200000">
              <a:off x="2130958" y="3910309"/>
              <a:ext cx="4896684" cy="45719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" name="Group 35"/>
            <p:cNvGrpSpPr/>
            <p:nvPr/>
          </p:nvGrpSpPr>
          <p:grpSpPr>
            <a:xfrm>
              <a:off x="2508023" y="1890892"/>
              <a:ext cx="4142550" cy="4128220"/>
              <a:chOff x="2508023" y="1890892"/>
              <a:chExt cx="4142550" cy="4128220"/>
            </a:xfrm>
          </p:grpSpPr>
          <p:grpSp>
            <p:nvGrpSpPr>
              <p:cNvPr id="4" name="Group 36"/>
              <p:cNvGrpSpPr/>
              <p:nvPr/>
            </p:nvGrpSpPr>
            <p:grpSpPr>
              <a:xfrm>
                <a:off x="2831804" y="1890892"/>
                <a:ext cx="3480392" cy="4128220"/>
                <a:chOff x="2771800" y="2060848"/>
                <a:chExt cx="3600400" cy="3789611"/>
              </a:xfrm>
            </p:grpSpPr>
            <p:cxnSp>
              <p:nvCxnSpPr>
                <p:cNvPr id="48" name="Straight Connector 47"/>
                <p:cNvCxnSpPr/>
                <p:nvPr/>
              </p:nvCxnSpPr>
              <p:spPr>
                <a:xfrm>
                  <a:off x="277180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>
                  <a:off x="349188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385192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>
                  <a:off x="421196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>
                  <a:off x="313184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>
                  <a:off x="493204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565212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>
                  <a:off x="601216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>
                  <a:off x="637220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>
                  <a:off x="529208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Straight Connector 37"/>
              <p:cNvCxnSpPr/>
              <p:nvPr/>
            </p:nvCxnSpPr>
            <p:spPr>
              <a:xfrm rot="16200000">
                <a:off x="4579298" y="3603815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rot="16200000">
                <a:off x="4579298" y="2915779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rot="16200000">
                <a:off x="4579298" y="2571761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rot="16200000">
                <a:off x="4579298" y="2227743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rot="16200000">
                <a:off x="4579298" y="3259797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rot="16200000">
                <a:off x="4579298" y="1195689"/>
                <a:ext cx="0" cy="4142550"/>
              </a:xfrm>
              <a:prstGeom prst="line">
                <a:avLst/>
              </a:prstGeom>
              <a:ln w="6350">
                <a:solidFill>
                  <a:srgbClr val="C6CFD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rot="16200000">
                <a:off x="4579298" y="851671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rot="16200000">
                <a:off x="4579298" y="507653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rot="16200000">
                <a:off x="4579298" y="1539707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rot="16200000">
                <a:off x="4579298" y="163635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8" name="TextBox 57"/>
          <p:cNvSpPr txBox="1"/>
          <p:nvPr/>
        </p:nvSpPr>
        <p:spPr>
          <a:xfrm>
            <a:off x="1259632" y="3487843"/>
            <a:ext cx="13639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At-Ease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588224" y="3498351"/>
            <a:ext cx="1317686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Ill-at-Ease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806631" y="1101569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Disciplined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806631" y="5840982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Impulsive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4505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2800" dirty="0" smtClean="0"/>
              <a:t>Feelings &amp; Self-Control</a:t>
            </a:r>
          </a:p>
        </p:txBody>
      </p:sp>
      <p:sp>
        <p:nvSpPr>
          <p:cNvPr id="4105" name="Line 12"/>
          <p:cNvSpPr>
            <a:spLocks noChangeShapeType="1"/>
          </p:cNvSpPr>
          <p:nvPr/>
        </p:nvSpPr>
        <p:spPr bwMode="auto">
          <a:xfrm>
            <a:off x="28098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>
            <a:off x="34702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8" name="Line 15"/>
          <p:cNvSpPr>
            <a:spLocks noChangeShapeType="1"/>
          </p:cNvSpPr>
          <p:nvPr/>
        </p:nvSpPr>
        <p:spPr bwMode="auto">
          <a:xfrm>
            <a:off x="38020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9" name="Line 16"/>
          <p:cNvSpPr>
            <a:spLocks noChangeShapeType="1"/>
          </p:cNvSpPr>
          <p:nvPr/>
        </p:nvSpPr>
        <p:spPr bwMode="auto">
          <a:xfrm>
            <a:off x="41322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>
            <a:off x="48768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2070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Line 19"/>
          <p:cNvSpPr>
            <a:spLocks noChangeShapeType="1"/>
          </p:cNvSpPr>
          <p:nvPr/>
        </p:nvSpPr>
        <p:spPr bwMode="auto">
          <a:xfrm>
            <a:off x="55387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3" name="Line 20"/>
          <p:cNvSpPr>
            <a:spLocks noChangeShapeType="1"/>
          </p:cNvSpPr>
          <p:nvPr/>
        </p:nvSpPr>
        <p:spPr bwMode="auto">
          <a:xfrm>
            <a:off x="58689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>
            <a:off x="61991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5" name="Line 22"/>
          <p:cNvSpPr>
            <a:spLocks noChangeShapeType="1"/>
          </p:cNvSpPr>
          <p:nvPr/>
        </p:nvSpPr>
        <p:spPr bwMode="auto">
          <a:xfrm rot="-5400000">
            <a:off x="4439444" y="359806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6" name="Line 23"/>
          <p:cNvSpPr>
            <a:spLocks noChangeShapeType="1"/>
          </p:cNvSpPr>
          <p:nvPr/>
        </p:nvSpPr>
        <p:spPr bwMode="auto">
          <a:xfrm rot="-5400000">
            <a:off x="4439444" y="32916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7" name="Line 24"/>
          <p:cNvSpPr>
            <a:spLocks noChangeShapeType="1"/>
          </p:cNvSpPr>
          <p:nvPr/>
        </p:nvSpPr>
        <p:spPr bwMode="auto">
          <a:xfrm rot="-5400000">
            <a:off x="4439444" y="29852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8" name="Line 25"/>
          <p:cNvSpPr>
            <a:spLocks noChangeShapeType="1"/>
          </p:cNvSpPr>
          <p:nvPr/>
        </p:nvSpPr>
        <p:spPr bwMode="auto">
          <a:xfrm rot="-5400000">
            <a:off x="4439444" y="267731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9" name="Line 26"/>
          <p:cNvSpPr>
            <a:spLocks noChangeShapeType="1"/>
          </p:cNvSpPr>
          <p:nvPr/>
        </p:nvSpPr>
        <p:spPr bwMode="auto">
          <a:xfrm rot="-5400000">
            <a:off x="4439444" y="23709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0" name="Line 27"/>
          <p:cNvSpPr>
            <a:spLocks noChangeShapeType="1"/>
          </p:cNvSpPr>
          <p:nvPr/>
        </p:nvSpPr>
        <p:spPr bwMode="auto">
          <a:xfrm rot="-5400000">
            <a:off x="4439444" y="428704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1" name="Line 28"/>
          <p:cNvSpPr>
            <a:spLocks noChangeShapeType="1"/>
          </p:cNvSpPr>
          <p:nvPr/>
        </p:nvSpPr>
        <p:spPr bwMode="auto">
          <a:xfrm rot="-5400000">
            <a:off x="4439444" y="45934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" name="Line 29"/>
          <p:cNvSpPr>
            <a:spLocks noChangeShapeType="1"/>
          </p:cNvSpPr>
          <p:nvPr/>
        </p:nvSpPr>
        <p:spPr bwMode="auto">
          <a:xfrm rot="-5400000">
            <a:off x="4439444" y="490140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3" name="Line 30"/>
          <p:cNvSpPr>
            <a:spLocks noChangeShapeType="1"/>
          </p:cNvSpPr>
          <p:nvPr/>
        </p:nvSpPr>
        <p:spPr bwMode="auto">
          <a:xfrm rot="-5400000">
            <a:off x="4439444" y="52077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4" name="Line 31"/>
          <p:cNvSpPr>
            <a:spLocks noChangeShapeType="1"/>
          </p:cNvSpPr>
          <p:nvPr/>
        </p:nvSpPr>
        <p:spPr bwMode="auto">
          <a:xfrm rot="-5400000">
            <a:off x="4439444" y="55141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5" name="Rectangle 34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/>
              <a:t>© 2010 Glowinkowski™ International Limited</a:t>
            </a:r>
          </a:p>
        </p:txBody>
      </p:sp>
      <p:pic>
        <p:nvPicPr>
          <p:cNvPr id="4126" name="Picture 30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2218308" y="1267768"/>
            <a:ext cx="4732020" cy="4732020"/>
            <a:chOff x="1943100" y="1300163"/>
            <a:chExt cx="5257800" cy="5257800"/>
          </a:xfrm>
        </p:grpSpPr>
        <p:sp>
          <p:nvSpPr>
            <p:cNvPr id="32" name="Oval 3"/>
            <p:cNvSpPr>
              <a:spLocks noChangeArrowheads="1"/>
            </p:cNvSpPr>
            <p:nvPr/>
          </p:nvSpPr>
          <p:spPr bwMode="auto">
            <a:xfrm>
              <a:off x="1943100" y="1300163"/>
              <a:ext cx="5257800" cy="5257800"/>
            </a:xfrm>
            <a:prstGeom prst="ellipse">
              <a:avLst/>
            </a:prstGeom>
            <a:solidFill>
              <a:srgbClr val="C6CFD4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Rectangle 4"/>
            <p:cNvSpPr>
              <a:spLocks noChangeArrowheads="1"/>
            </p:cNvSpPr>
            <p:nvPr/>
          </p:nvSpPr>
          <p:spPr bwMode="auto">
            <a:xfrm>
              <a:off x="2494125" y="1890892"/>
              <a:ext cx="4155751" cy="4128220"/>
            </a:xfrm>
            <a:prstGeom prst="rect">
              <a:avLst/>
            </a:prstGeom>
            <a:gradFill flip="none" rotWithShape="1">
              <a:gsLst>
                <a:gs pos="28000">
                  <a:srgbClr val="4388C3"/>
                </a:gs>
                <a:gs pos="2000">
                  <a:srgbClr val="C6CFD4"/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solidFill>
                <a:srgbClr val="C6CFD4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Rectangle 7"/>
            <p:cNvSpPr>
              <a:spLocks noChangeArrowheads="1"/>
            </p:cNvSpPr>
            <p:nvPr/>
          </p:nvSpPr>
          <p:spPr bwMode="auto">
            <a:xfrm rot="16200000">
              <a:off x="4555891" y="1551860"/>
              <a:ext cx="74611" cy="4806278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Rectangle 7"/>
            <p:cNvSpPr>
              <a:spLocks noChangeArrowheads="1"/>
            </p:cNvSpPr>
            <p:nvPr/>
          </p:nvSpPr>
          <p:spPr bwMode="auto">
            <a:xfrm rot="16200000">
              <a:off x="2130958" y="3910309"/>
              <a:ext cx="4896684" cy="45719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" name="Group 35"/>
            <p:cNvGrpSpPr/>
            <p:nvPr/>
          </p:nvGrpSpPr>
          <p:grpSpPr>
            <a:xfrm>
              <a:off x="2508023" y="1890892"/>
              <a:ext cx="4142550" cy="4128220"/>
              <a:chOff x="2508023" y="1890892"/>
              <a:chExt cx="4142550" cy="4128220"/>
            </a:xfrm>
          </p:grpSpPr>
          <p:grpSp>
            <p:nvGrpSpPr>
              <p:cNvPr id="5" name="Group 36"/>
              <p:cNvGrpSpPr/>
              <p:nvPr/>
            </p:nvGrpSpPr>
            <p:grpSpPr>
              <a:xfrm>
                <a:off x="2831804" y="1890892"/>
                <a:ext cx="3480392" cy="4128220"/>
                <a:chOff x="2771800" y="2060848"/>
                <a:chExt cx="3600400" cy="3789611"/>
              </a:xfrm>
            </p:grpSpPr>
            <p:cxnSp>
              <p:nvCxnSpPr>
                <p:cNvPr id="48" name="Straight Connector 47"/>
                <p:cNvCxnSpPr/>
                <p:nvPr/>
              </p:nvCxnSpPr>
              <p:spPr>
                <a:xfrm>
                  <a:off x="277180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>
                  <a:off x="349188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385192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>
                  <a:off x="421196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>
                  <a:off x="313184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>
                  <a:off x="493204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565212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>
                  <a:off x="601216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>
                  <a:off x="637220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>
                  <a:off x="529208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Straight Connector 37"/>
              <p:cNvCxnSpPr/>
              <p:nvPr/>
            </p:nvCxnSpPr>
            <p:spPr>
              <a:xfrm rot="16200000">
                <a:off x="4579298" y="3603815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rot="16200000">
                <a:off x="4579298" y="2915779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rot="16200000">
                <a:off x="4579298" y="2571761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rot="16200000">
                <a:off x="4579298" y="2227743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rot="16200000">
                <a:off x="4579298" y="3259797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rot="16200000">
                <a:off x="4579298" y="1195689"/>
                <a:ext cx="0" cy="4142550"/>
              </a:xfrm>
              <a:prstGeom prst="line">
                <a:avLst/>
              </a:prstGeom>
              <a:ln w="6350">
                <a:solidFill>
                  <a:srgbClr val="C6CFD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rot="16200000">
                <a:off x="4579298" y="851671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rot="16200000">
                <a:off x="4579298" y="507653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rot="16200000">
                <a:off x="4579298" y="1539707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rot="16200000">
                <a:off x="4579298" y="163635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8" name="TextBox 57"/>
          <p:cNvSpPr txBox="1"/>
          <p:nvPr/>
        </p:nvSpPr>
        <p:spPr>
          <a:xfrm>
            <a:off x="1259632" y="3487843"/>
            <a:ext cx="13639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At-Ease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588224" y="3498351"/>
            <a:ext cx="1317686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Ill-at-Ease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806631" y="1101569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Disciplined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806631" y="5840982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Impulsive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4231" y="2645014"/>
            <a:ext cx="1856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COMPOSED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598952" y="2645014"/>
            <a:ext cx="1856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CONTAINED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728236" y="4462561"/>
            <a:ext cx="1856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ENERGISED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595982" y="4462561"/>
            <a:ext cx="1856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EXPRESSIVE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3579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sz="2800" dirty="0" smtClean="0"/>
              <a:t>Feelings &amp; Self-Control</a:t>
            </a:r>
          </a:p>
        </p:txBody>
      </p:sp>
      <p:sp>
        <p:nvSpPr>
          <p:cNvPr id="4105" name="Line 12"/>
          <p:cNvSpPr>
            <a:spLocks noChangeShapeType="1"/>
          </p:cNvSpPr>
          <p:nvPr/>
        </p:nvSpPr>
        <p:spPr bwMode="auto">
          <a:xfrm>
            <a:off x="28098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>
            <a:off x="34702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8" name="Line 15"/>
          <p:cNvSpPr>
            <a:spLocks noChangeShapeType="1"/>
          </p:cNvSpPr>
          <p:nvPr/>
        </p:nvSpPr>
        <p:spPr bwMode="auto">
          <a:xfrm>
            <a:off x="38020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9" name="Line 16"/>
          <p:cNvSpPr>
            <a:spLocks noChangeShapeType="1"/>
          </p:cNvSpPr>
          <p:nvPr/>
        </p:nvSpPr>
        <p:spPr bwMode="auto">
          <a:xfrm>
            <a:off x="41322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>
            <a:off x="48768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2070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Line 19"/>
          <p:cNvSpPr>
            <a:spLocks noChangeShapeType="1"/>
          </p:cNvSpPr>
          <p:nvPr/>
        </p:nvSpPr>
        <p:spPr bwMode="auto">
          <a:xfrm>
            <a:off x="55387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3" name="Line 20"/>
          <p:cNvSpPr>
            <a:spLocks noChangeShapeType="1"/>
          </p:cNvSpPr>
          <p:nvPr/>
        </p:nvSpPr>
        <p:spPr bwMode="auto">
          <a:xfrm>
            <a:off x="58689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>
            <a:off x="61991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5" name="Line 22"/>
          <p:cNvSpPr>
            <a:spLocks noChangeShapeType="1"/>
          </p:cNvSpPr>
          <p:nvPr/>
        </p:nvSpPr>
        <p:spPr bwMode="auto">
          <a:xfrm rot="-5400000">
            <a:off x="4439444" y="359806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6" name="Line 23"/>
          <p:cNvSpPr>
            <a:spLocks noChangeShapeType="1"/>
          </p:cNvSpPr>
          <p:nvPr/>
        </p:nvSpPr>
        <p:spPr bwMode="auto">
          <a:xfrm rot="-5400000">
            <a:off x="4439444" y="32916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7" name="Line 24"/>
          <p:cNvSpPr>
            <a:spLocks noChangeShapeType="1"/>
          </p:cNvSpPr>
          <p:nvPr/>
        </p:nvSpPr>
        <p:spPr bwMode="auto">
          <a:xfrm rot="-5400000">
            <a:off x="4439444" y="29852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8" name="Line 25"/>
          <p:cNvSpPr>
            <a:spLocks noChangeShapeType="1"/>
          </p:cNvSpPr>
          <p:nvPr/>
        </p:nvSpPr>
        <p:spPr bwMode="auto">
          <a:xfrm rot="-5400000">
            <a:off x="4439444" y="267731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9" name="Line 26"/>
          <p:cNvSpPr>
            <a:spLocks noChangeShapeType="1"/>
          </p:cNvSpPr>
          <p:nvPr/>
        </p:nvSpPr>
        <p:spPr bwMode="auto">
          <a:xfrm rot="-5400000">
            <a:off x="4439444" y="23709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0" name="Line 27"/>
          <p:cNvSpPr>
            <a:spLocks noChangeShapeType="1"/>
          </p:cNvSpPr>
          <p:nvPr/>
        </p:nvSpPr>
        <p:spPr bwMode="auto">
          <a:xfrm rot="-5400000">
            <a:off x="4439444" y="428704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1" name="Line 28"/>
          <p:cNvSpPr>
            <a:spLocks noChangeShapeType="1"/>
          </p:cNvSpPr>
          <p:nvPr/>
        </p:nvSpPr>
        <p:spPr bwMode="auto">
          <a:xfrm rot="-5400000">
            <a:off x="4439444" y="45934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" name="Line 29"/>
          <p:cNvSpPr>
            <a:spLocks noChangeShapeType="1"/>
          </p:cNvSpPr>
          <p:nvPr/>
        </p:nvSpPr>
        <p:spPr bwMode="auto">
          <a:xfrm rot="-5400000">
            <a:off x="4439444" y="490140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3" name="Line 30"/>
          <p:cNvSpPr>
            <a:spLocks noChangeShapeType="1"/>
          </p:cNvSpPr>
          <p:nvPr/>
        </p:nvSpPr>
        <p:spPr bwMode="auto">
          <a:xfrm rot="-5400000">
            <a:off x="4439444" y="52077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4" name="Line 31"/>
          <p:cNvSpPr>
            <a:spLocks noChangeShapeType="1"/>
          </p:cNvSpPr>
          <p:nvPr/>
        </p:nvSpPr>
        <p:spPr bwMode="auto">
          <a:xfrm rot="-5400000">
            <a:off x="4439444" y="55141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5" name="Rectangle 34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/>
              <a:t>© 2010 Glowinkowski™ International Limited</a:t>
            </a:r>
          </a:p>
        </p:txBody>
      </p:sp>
      <p:pic>
        <p:nvPicPr>
          <p:cNvPr id="4126" name="Picture 30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val 3"/>
          <p:cNvSpPr>
            <a:spLocks noChangeArrowheads="1"/>
          </p:cNvSpPr>
          <p:nvPr/>
        </p:nvSpPr>
        <p:spPr bwMode="auto">
          <a:xfrm>
            <a:off x="2218308" y="1267768"/>
            <a:ext cx="4732020" cy="4732020"/>
          </a:xfrm>
          <a:prstGeom prst="ellipse">
            <a:avLst/>
          </a:prstGeom>
          <a:solidFill>
            <a:srgbClr val="C6CFD4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2714231" y="1799424"/>
            <a:ext cx="3740176" cy="3715398"/>
          </a:xfrm>
          <a:prstGeom prst="rect">
            <a:avLst/>
          </a:prstGeom>
          <a:gradFill flip="none" rotWithShape="1">
            <a:gsLst>
              <a:gs pos="28000">
                <a:srgbClr val="4388C3"/>
              </a:gs>
              <a:gs pos="2000">
                <a:srgbClr val="C6CFD4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C6CFD4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35"/>
          <p:cNvGrpSpPr/>
          <p:nvPr/>
        </p:nvGrpSpPr>
        <p:grpSpPr>
          <a:xfrm>
            <a:off x="2726739" y="1799424"/>
            <a:ext cx="3728295" cy="3715398"/>
            <a:chOff x="2508023" y="1890892"/>
            <a:chExt cx="4142550" cy="4128220"/>
          </a:xfrm>
        </p:grpSpPr>
        <p:grpSp>
          <p:nvGrpSpPr>
            <p:cNvPr id="4" name="Group 36"/>
            <p:cNvGrpSpPr/>
            <p:nvPr/>
          </p:nvGrpSpPr>
          <p:grpSpPr>
            <a:xfrm>
              <a:off x="2831804" y="1890892"/>
              <a:ext cx="3480392" cy="4128220"/>
              <a:chOff x="2771800" y="2060848"/>
              <a:chExt cx="3600400" cy="3789611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277180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349188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385192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421196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3131840" y="2060848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493204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565212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601216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637220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5292080" y="2082279"/>
                <a:ext cx="0" cy="376818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Straight Connector 37"/>
            <p:cNvCxnSpPr/>
            <p:nvPr/>
          </p:nvCxnSpPr>
          <p:spPr>
            <a:xfrm rot="16200000">
              <a:off x="4579298" y="360381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>
              <a:off x="4579298" y="2915779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>
              <a:off x="4579298" y="257176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16200000">
              <a:off x="4579298" y="222774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16200000">
              <a:off x="4579298" y="325979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16200000">
              <a:off x="4579298" y="1195689"/>
              <a:ext cx="0" cy="4142550"/>
            </a:xfrm>
            <a:prstGeom prst="line">
              <a:avLst/>
            </a:prstGeom>
            <a:ln w="6350">
              <a:solidFill>
                <a:srgbClr val="C6CF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16200000">
              <a:off x="4579298" y="851671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16200000">
              <a:off x="4579298" y="507653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>
              <a:off x="4579298" y="1539707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>
              <a:off x="4579298" y="163635"/>
              <a:ext cx="0" cy="414255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3"/>
          <p:cNvGrpSpPr/>
          <p:nvPr/>
        </p:nvGrpSpPr>
        <p:grpSpPr>
          <a:xfrm>
            <a:off x="1259632" y="3487843"/>
            <a:ext cx="6646278" cy="349062"/>
            <a:chOff x="1259632" y="3487843"/>
            <a:chExt cx="6646278" cy="349062"/>
          </a:xfrm>
        </p:grpSpPr>
        <p:sp>
          <p:nvSpPr>
            <p:cNvPr id="34" name="Rectangle 7"/>
            <p:cNvSpPr>
              <a:spLocks noChangeArrowheads="1"/>
            </p:cNvSpPr>
            <p:nvPr/>
          </p:nvSpPr>
          <p:spPr bwMode="auto">
            <a:xfrm rot="16200000">
              <a:off x="4569820" y="1494295"/>
              <a:ext cx="67150" cy="4325650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259632" y="3487843"/>
              <a:ext cx="13639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At-Ease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588224" y="3498351"/>
              <a:ext cx="1317686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Ill-at-Ease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4"/>
          <p:cNvGrpSpPr/>
          <p:nvPr/>
        </p:nvGrpSpPr>
        <p:grpSpPr>
          <a:xfrm>
            <a:off x="3806631" y="1101569"/>
            <a:ext cx="1555373" cy="5077967"/>
            <a:chOff x="3806631" y="1101569"/>
            <a:chExt cx="1555373" cy="5077967"/>
          </a:xfrm>
        </p:grpSpPr>
        <p:sp>
          <p:nvSpPr>
            <p:cNvPr id="35" name="Rectangle 7"/>
            <p:cNvSpPr>
              <a:spLocks noChangeArrowheads="1"/>
            </p:cNvSpPr>
            <p:nvPr/>
          </p:nvSpPr>
          <p:spPr bwMode="auto">
            <a:xfrm rot="16200000">
              <a:off x="2387380" y="3616899"/>
              <a:ext cx="4407016" cy="41147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806631" y="1101569"/>
              <a:ext cx="15553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Disciplined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806631" y="5840982"/>
              <a:ext cx="15553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Impulsive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714231" y="2645014"/>
            <a:ext cx="1856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COMPOSED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598952" y="2645014"/>
            <a:ext cx="1856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CONTAINED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728236" y="4462561"/>
            <a:ext cx="1856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ENERGISED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595982" y="4462561"/>
            <a:ext cx="1856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EXPRESSIVE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2193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Line 17"/>
          <p:cNvSpPr>
            <a:spLocks noChangeShapeType="1"/>
          </p:cNvSpPr>
          <p:nvPr/>
        </p:nvSpPr>
        <p:spPr bwMode="auto">
          <a:xfrm>
            <a:off x="539552" y="1828800"/>
            <a:ext cx="792088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27" name="Rectangle 19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/>
              <a:t>© 2010 Glowinkowski™ International Limited</a:t>
            </a:r>
          </a:p>
        </p:txBody>
      </p:sp>
      <p:sp>
        <p:nvSpPr>
          <p:cNvPr id="26632" name="Rectangle 20"/>
          <p:cNvSpPr>
            <a:spLocks noChangeArrowheads="1"/>
          </p:cNvSpPr>
          <p:nvPr/>
        </p:nvSpPr>
        <p:spPr bwMode="auto">
          <a:xfrm>
            <a:off x="346008" y="2276872"/>
            <a:ext cx="4106863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80975" indent="-180975">
              <a:buFontTx/>
              <a:buChar char="•"/>
              <a:defRPr/>
            </a:pPr>
            <a:r>
              <a:rPr lang="en-GB" sz="1400" dirty="0"/>
              <a:t>Feels Relaxed</a:t>
            </a:r>
          </a:p>
          <a:p>
            <a:pPr marL="180975" indent="-180975">
              <a:buFontTx/>
              <a:buChar char="•"/>
              <a:defRPr/>
            </a:pPr>
            <a:endParaRPr lang="en-GB" sz="1400" dirty="0"/>
          </a:p>
          <a:p>
            <a:pPr marL="180975" indent="-180975">
              <a:buFontTx/>
              <a:buChar char="•"/>
              <a:defRPr/>
            </a:pPr>
            <a:r>
              <a:rPr lang="en-GB" sz="1400" dirty="0"/>
              <a:t>Feels positive and contented with their life experience</a:t>
            </a:r>
          </a:p>
          <a:p>
            <a:pPr marL="180975" indent="-180975">
              <a:buFontTx/>
              <a:buChar char="•"/>
              <a:defRPr/>
            </a:pPr>
            <a:endParaRPr lang="en-GB" sz="1400" dirty="0"/>
          </a:p>
          <a:p>
            <a:pPr marL="180975" indent="-180975">
              <a:buFontTx/>
              <a:buChar char="•"/>
              <a:defRPr/>
            </a:pPr>
            <a:r>
              <a:rPr lang="en-GB" sz="1400" dirty="0"/>
              <a:t>Tends to look at the future optimistically</a:t>
            </a:r>
          </a:p>
          <a:p>
            <a:pPr marL="180975" indent="-180975">
              <a:buFontTx/>
              <a:buChar char="•"/>
              <a:defRPr/>
            </a:pPr>
            <a:endParaRPr lang="en-GB" sz="1400" dirty="0"/>
          </a:p>
          <a:p>
            <a:pPr marL="180975" indent="-180975">
              <a:buFontTx/>
              <a:buChar char="•"/>
              <a:defRPr/>
            </a:pPr>
            <a:r>
              <a:rPr lang="en-GB" sz="1400" dirty="0"/>
              <a:t>Experiences positive self esteem</a:t>
            </a:r>
          </a:p>
          <a:p>
            <a:pPr>
              <a:buFontTx/>
              <a:buChar char="•"/>
              <a:defRPr/>
            </a:pPr>
            <a:endParaRPr lang="en-GB" sz="1400" dirty="0"/>
          </a:p>
        </p:txBody>
      </p:sp>
      <p:sp>
        <p:nvSpPr>
          <p:cNvPr id="26633" name="Text Box 21"/>
          <p:cNvSpPr txBox="1">
            <a:spLocks noChangeArrowheads="1"/>
          </p:cNvSpPr>
          <p:nvPr/>
        </p:nvSpPr>
        <p:spPr bwMode="auto">
          <a:xfrm>
            <a:off x="5003300" y="2276872"/>
            <a:ext cx="3773487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marL="180975" indent="-180975" eaLnBrk="1" hangingPunct="1">
              <a:buFontTx/>
              <a:buChar char="•"/>
              <a:defRPr/>
            </a:pPr>
            <a:r>
              <a:rPr lang="en-GB" sz="1400" dirty="0" smtClean="0"/>
              <a:t>Tends to feel tense and stress orientated</a:t>
            </a:r>
          </a:p>
          <a:p>
            <a:pPr marL="180975" indent="-180975" eaLnBrk="1" hangingPunct="1">
              <a:buFontTx/>
              <a:buChar char="•"/>
              <a:defRPr/>
            </a:pPr>
            <a:endParaRPr lang="en-GB" sz="1400" dirty="0" smtClean="0"/>
          </a:p>
          <a:p>
            <a:pPr marL="180975" indent="-180975" eaLnBrk="1" hangingPunct="1">
              <a:buFontTx/>
              <a:buChar char="•"/>
              <a:defRPr/>
            </a:pPr>
            <a:r>
              <a:rPr lang="en-GB" sz="1400" dirty="0" smtClean="0"/>
              <a:t>Discontented and feels a degree of anger in relation to past experience</a:t>
            </a:r>
          </a:p>
          <a:p>
            <a:pPr marL="180975" indent="-180975" eaLnBrk="1" hangingPunct="1">
              <a:buFontTx/>
              <a:buChar char="•"/>
              <a:defRPr/>
            </a:pPr>
            <a:endParaRPr lang="en-GB" sz="1400" dirty="0" smtClean="0"/>
          </a:p>
          <a:p>
            <a:pPr marL="180975" indent="-180975" eaLnBrk="1" hangingPunct="1">
              <a:buFontTx/>
              <a:buChar char="•"/>
              <a:defRPr/>
            </a:pPr>
            <a:r>
              <a:rPr lang="en-GB" sz="1400" dirty="0" smtClean="0"/>
              <a:t>Tends to look at the future pessimistically</a:t>
            </a:r>
          </a:p>
          <a:p>
            <a:pPr marL="180975" indent="-180975" eaLnBrk="1" hangingPunct="1">
              <a:buFontTx/>
              <a:buChar char="•"/>
              <a:defRPr/>
            </a:pPr>
            <a:endParaRPr lang="en-GB" sz="1400" dirty="0" smtClean="0"/>
          </a:p>
          <a:p>
            <a:pPr marL="180975" indent="-180975" eaLnBrk="1" hangingPunct="1">
              <a:buFontTx/>
              <a:buChar char="•"/>
              <a:defRPr/>
            </a:pPr>
            <a:r>
              <a:rPr lang="en-GB" sz="1400" dirty="0" smtClean="0"/>
              <a:t>Experiences low self esteem</a:t>
            </a: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GB" sz="1400" dirty="0" smtClean="0"/>
          </a:p>
        </p:txBody>
      </p:sp>
      <p:pic>
        <p:nvPicPr>
          <p:cNvPr id="30730" name="Picture 21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2"/>
          <p:cNvGrpSpPr/>
          <p:nvPr/>
        </p:nvGrpSpPr>
        <p:grpSpPr>
          <a:xfrm>
            <a:off x="539552" y="1308100"/>
            <a:ext cx="7920880" cy="349062"/>
            <a:chOff x="1259632" y="3487843"/>
            <a:chExt cx="6646278" cy="349062"/>
          </a:xfrm>
        </p:grpSpPr>
        <p:sp>
          <p:nvSpPr>
            <p:cNvPr id="24" name="Rectangle 7"/>
            <p:cNvSpPr>
              <a:spLocks noChangeArrowheads="1"/>
            </p:cNvSpPr>
            <p:nvPr/>
          </p:nvSpPr>
          <p:spPr bwMode="auto">
            <a:xfrm rot="16200000">
              <a:off x="4569820" y="1494295"/>
              <a:ext cx="67150" cy="4325650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259632" y="3487843"/>
              <a:ext cx="13639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At-Ease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588224" y="3498351"/>
              <a:ext cx="1317686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Ill-at-Ease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Feelings &amp; self-control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2400" dirty="0"/>
              <a:t>The Emotionality </a:t>
            </a:r>
            <a:r>
              <a:rPr lang="en-GB" sz="2400" dirty="0" smtClean="0"/>
              <a:t>Dimension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Text Box 18"/>
          <p:cNvSpPr txBox="1">
            <a:spLocks noChangeArrowheads="1"/>
          </p:cNvSpPr>
          <p:nvPr/>
        </p:nvSpPr>
        <p:spPr bwMode="auto">
          <a:xfrm>
            <a:off x="2901788" y="3511913"/>
            <a:ext cx="1689100" cy="646331"/>
          </a:xfrm>
          <a:prstGeom prst="rect">
            <a:avLst/>
          </a:prstGeom>
          <a:solidFill>
            <a:srgbClr val="C6CFD4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200" dirty="0">
                <a:solidFill>
                  <a:srgbClr val="2D5A79"/>
                </a:solidFill>
              </a:rPr>
              <a:t>Our predisposition to “controlling” our urges</a:t>
            </a:r>
          </a:p>
        </p:txBody>
      </p:sp>
      <p:sp>
        <p:nvSpPr>
          <p:cNvPr id="31751" name="Text Box 19"/>
          <p:cNvSpPr txBox="1">
            <a:spLocks noChangeArrowheads="1"/>
          </p:cNvSpPr>
          <p:nvPr/>
        </p:nvSpPr>
        <p:spPr bwMode="auto">
          <a:xfrm>
            <a:off x="1993900" y="1885950"/>
            <a:ext cx="24765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Tends to manage urges more effectively, no need for instant gratification, can hold their tongue – “think before speak”</a:t>
            </a:r>
          </a:p>
        </p:txBody>
      </p:sp>
      <p:sp>
        <p:nvSpPr>
          <p:cNvPr id="31752" name="Text Box 20"/>
          <p:cNvSpPr txBox="1">
            <a:spLocks noChangeArrowheads="1"/>
          </p:cNvSpPr>
          <p:nvPr/>
        </p:nvSpPr>
        <p:spPr bwMode="auto">
          <a:xfrm>
            <a:off x="2063750" y="5105400"/>
            <a:ext cx="24066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Less able to manage urges effectively, could be frustrated, “speak before think”</a:t>
            </a:r>
          </a:p>
        </p:txBody>
      </p:sp>
      <p:sp>
        <p:nvSpPr>
          <p:cNvPr id="31753" name="Rectangle 21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/>
              <a:t>© 2010 Glowinkowski™ International Limited</a:t>
            </a:r>
          </a:p>
        </p:txBody>
      </p:sp>
      <p:pic>
        <p:nvPicPr>
          <p:cNvPr id="31754" name="Picture 21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Feelings &amp; Self control</a:t>
            </a:r>
            <a:r>
              <a:rPr lang="en-GB" sz="3200" dirty="0"/>
              <a:t> </a:t>
            </a:r>
            <a:br>
              <a:rPr lang="en-GB" sz="3200" dirty="0"/>
            </a:br>
            <a:r>
              <a:rPr lang="en-GB" sz="2400" dirty="0"/>
              <a:t>The Impulsiveness Dimension</a:t>
            </a:r>
            <a:endParaRPr lang="en-GB" dirty="0"/>
          </a:p>
        </p:txBody>
      </p:sp>
      <p:grpSp>
        <p:nvGrpSpPr>
          <p:cNvPr id="3" name="Group 23"/>
          <p:cNvGrpSpPr/>
          <p:nvPr/>
        </p:nvGrpSpPr>
        <p:grpSpPr>
          <a:xfrm>
            <a:off x="3806631" y="1101569"/>
            <a:ext cx="1555373" cy="5077967"/>
            <a:chOff x="3806631" y="1101569"/>
            <a:chExt cx="1555373" cy="5077967"/>
          </a:xfrm>
        </p:grpSpPr>
        <p:sp>
          <p:nvSpPr>
            <p:cNvPr id="25" name="Rectangle 7"/>
            <p:cNvSpPr>
              <a:spLocks noChangeArrowheads="1"/>
            </p:cNvSpPr>
            <p:nvPr/>
          </p:nvSpPr>
          <p:spPr bwMode="auto">
            <a:xfrm rot="16200000">
              <a:off x="2387380" y="3616899"/>
              <a:ext cx="4407016" cy="41147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806631" y="1101569"/>
              <a:ext cx="15553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Disciplined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806631" y="5840982"/>
              <a:ext cx="15553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Impulsive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6" name="Text Box 32"/>
          <p:cNvSpPr txBox="1">
            <a:spLocks noChangeArrowheads="1"/>
          </p:cNvSpPr>
          <p:nvPr/>
        </p:nvSpPr>
        <p:spPr bwMode="auto">
          <a:xfrm>
            <a:off x="319116" y="2308691"/>
            <a:ext cx="300038" cy="346075"/>
          </a:xfrm>
          <a:prstGeom prst="rect">
            <a:avLst/>
          </a:prstGeom>
          <a:noFill/>
          <a:ln w="9525">
            <a:solidFill>
              <a:srgbClr val="2D5A79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2D5A79"/>
                </a:solidFill>
              </a:rPr>
              <a:t>1</a:t>
            </a:r>
          </a:p>
        </p:txBody>
      </p:sp>
      <p:sp>
        <p:nvSpPr>
          <p:cNvPr id="32777" name="Text Box 33"/>
          <p:cNvSpPr txBox="1">
            <a:spLocks noChangeArrowheads="1"/>
          </p:cNvSpPr>
          <p:nvPr/>
        </p:nvSpPr>
        <p:spPr bwMode="auto">
          <a:xfrm>
            <a:off x="776316" y="2815371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/>
              <a:t>Lower levels of anxiety, not dwell on things, less apprehensive</a:t>
            </a:r>
          </a:p>
        </p:txBody>
      </p:sp>
      <p:sp>
        <p:nvSpPr>
          <p:cNvPr id="32778" name="Text Box 34"/>
          <p:cNvSpPr txBox="1">
            <a:spLocks noChangeArrowheads="1"/>
          </p:cNvSpPr>
          <p:nvPr/>
        </p:nvSpPr>
        <p:spPr bwMode="auto">
          <a:xfrm>
            <a:off x="5653116" y="2815371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/>
              <a:t>Tendency to worry and dwell on things that have gone wrong, apprehensive</a:t>
            </a:r>
          </a:p>
        </p:txBody>
      </p:sp>
      <p:sp>
        <p:nvSpPr>
          <p:cNvPr id="32782" name="Text Box 50"/>
          <p:cNvSpPr txBox="1">
            <a:spLocks noChangeArrowheads="1"/>
          </p:cNvSpPr>
          <p:nvPr/>
        </p:nvSpPr>
        <p:spPr bwMode="auto">
          <a:xfrm>
            <a:off x="319116" y="3324691"/>
            <a:ext cx="300037" cy="346075"/>
          </a:xfrm>
          <a:prstGeom prst="rect">
            <a:avLst/>
          </a:prstGeom>
          <a:noFill/>
          <a:ln w="9525">
            <a:solidFill>
              <a:srgbClr val="2D5A79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2D5A79"/>
                </a:solidFill>
              </a:rPr>
              <a:t>2</a:t>
            </a:r>
          </a:p>
        </p:txBody>
      </p:sp>
      <p:sp>
        <p:nvSpPr>
          <p:cNvPr id="32783" name="Text Box 51"/>
          <p:cNvSpPr txBox="1">
            <a:spLocks noChangeArrowheads="1"/>
          </p:cNvSpPr>
          <p:nvPr/>
        </p:nvSpPr>
        <p:spPr bwMode="auto">
          <a:xfrm>
            <a:off x="790604" y="3831371"/>
            <a:ext cx="3419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Takes a relaxed view, “</a:t>
            </a:r>
            <a:r>
              <a:rPr lang="en-GB" sz="1200" dirty="0" err="1"/>
              <a:t>c’est</a:t>
            </a:r>
            <a:r>
              <a:rPr lang="en-GB" sz="1200" dirty="0"/>
              <a:t> la vie”, </a:t>
            </a:r>
            <a:r>
              <a:rPr lang="en-GB" sz="1200" dirty="0" smtClean="0"/>
              <a:t>laid </a:t>
            </a:r>
            <a:r>
              <a:rPr lang="en-GB" sz="1200" dirty="0"/>
              <a:t>back</a:t>
            </a:r>
          </a:p>
        </p:txBody>
      </p:sp>
      <p:sp>
        <p:nvSpPr>
          <p:cNvPr id="32784" name="Text Box 52"/>
          <p:cNvSpPr txBox="1">
            <a:spLocks noChangeArrowheads="1"/>
          </p:cNvSpPr>
          <p:nvPr/>
        </p:nvSpPr>
        <p:spPr bwMode="auto">
          <a:xfrm>
            <a:off x="5667404" y="3831371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/>
              <a:t>Tendency to get frustrated, even discontent and possibly bitter</a:t>
            </a:r>
          </a:p>
        </p:txBody>
      </p:sp>
      <p:sp>
        <p:nvSpPr>
          <p:cNvPr id="32785" name="Line 53"/>
          <p:cNvSpPr>
            <a:spLocks noChangeShapeType="1"/>
          </p:cNvSpPr>
          <p:nvPr/>
        </p:nvSpPr>
        <p:spPr bwMode="auto">
          <a:xfrm>
            <a:off x="771554" y="1951248"/>
            <a:ext cx="7848600" cy="0"/>
          </a:xfrm>
          <a:prstGeom prst="line">
            <a:avLst/>
          </a:prstGeom>
          <a:noFill/>
          <a:ln w="9525">
            <a:solidFill>
              <a:srgbClr val="2D5A79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786" name="Text Box 54"/>
          <p:cNvSpPr txBox="1">
            <a:spLocks noChangeArrowheads="1"/>
          </p:cNvSpPr>
          <p:nvPr/>
        </p:nvSpPr>
        <p:spPr bwMode="auto">
          <a:xfrm>
            <a:off x="2509866" y="2567721"/>
            <a:ext cx="41719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200">
                <a:solidFill>
                  <a:schemeClr val="accent2"/>
                </a:solidFill>
              </a:rPr>
              <a:t>The predisposition to worry and get apprehensive</a:t>
            </a:r>
          </a:p>
        </p:txBody>
      </p:sp>
      <p:sp>
        <p:nvSpPr>
          <p:cNvPr id="32787" name="Text Box 55"/>
          <p:cNvSpPr txBox="1">
            <a:spLocks noChangeArrowheads="1"/>
          </p:cNvSpPr>
          <p:nvPr/>
        </p:nvSpPr>
        <p:spPr bwMode="auto">
          <a:xfrm>
            <a:off x="2310419" y="3542446"/>
            <a:ext cx="48164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200">
                <a:solidFill>
                  <a:schemeClr val="accent2"/>
                </a:solidFill>
              </a:rPr>
              <a:t>The tendency to get frustrated, or angry, in relation to difficulties</a:t>
            </a:r>
          </a:p>
        </p:txBody>
      </p:sp>
      <p:sp>
        <p:nvSpPr>
          <p:cNvPr id="32791" name="Text Box 71"/>
          <p:cNvSpPr txBox="1">
            <a:spLocks noChangeArrowheads="1"/>
          </p:cNvSpPr>
          <p:nvPr/>
        </p:nvSpPr>
        <p:spPr bwMode="auto">
          <a:xfrm>
            <a:off x="319116" y="4401016"/>
            <a:ext cx="300037" cy="346075"/>
          </a:xfrm>
          <a:prstGeom prst="rect">
            <a:avLst/>
          </a:prstGeom>
          <a:noFill/>
          <a:ln w="9525">
            <a:solidFill>
              <a:srgbClr val="2D5A79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2D5A79"/>
                </a:solidFill>
              </a:rPr>
              <a:t>3</a:t>
            </a:r>
          </a:p>
        </p:txBody>
      </p:sp>
      <p:sp>
        <p:nvSpPr>
          <p:cNvPr id="32792" name="Text Box 72"/>
          <p:cNvSpPr txBox="1">
            <a:spLocks noChangeArrowheads="1"/>
          </p:cNvSpPr>
          <p:nvPr/>
        </p:nvSpPr>
        <p:spPr bwMode="auto">
          <a:xfrm>
            <a:off x="790604" y="4907696"/>
            <a:ext cx="3724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/>
              <a:t>Greater confidence in future, excited by future and possibilities, tend not to be too discouraged</a:t>
            </a:r>
          </a:p>
        </p:txBody>
      </p:sp>
      <p:sp>
        <p:nvSpPr>
          <p:cNvPr id="32793" name="Text Box 73"/>
          <p:cNvSpPr txBox="1">
            <a:spLocks noChangeArrowheads="1"/>
          </p:cNvSpPr>
          <p:nvPr/>
        </p:nvSpPr>
        <p:spPr bwMode="auto">
          <a:xfrm>
            <a:off x="5667404" y="4907696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/>
              <a:t>More negative view, not sure of role in future or what it means, concerned</a:t>
            </a:r>
          </a:p>
        </p:txBody>
      </p:sp>
      <p:sp>
        <p:nvSpPr>
          <p:cNvPr id="32794" name="Text Box 74"/>
          <p:cNvSpPr txBox="1">
            <a:spLocks noChangeArrowheads="1"/>
          </p:cNvSpPr>
          <p:nvPr/>
        </p:nvSpPr>
        <p:spPr bwMode="auto">
          <a:xfrm>
            <a:off x="2492404" y="4602896"/>
            <a:ext cx="43386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200">
                <a:solidFill>
                  <a:schemeClr val="accent2"/>
                </a:solidFill>
              </a:rPr>
              <a:t>The tendency to view things in a positive or negative light</a:t>
            </a:r>
          </a:p>
        </p:txBody>
      </p:sp>
      <p:sp>
        <p:nvSpPr>
          <p:cNvPr id="32798" name="Text Box 90"/>
          <p:cNvSpPr txBox="1">
            <a:spLocks noChangeArrowheads="1"/>
          </p:cNvSpPr>
          <p:nvPr/>
        </p:nvSpPr>
        <p:spPr bwMode="auto">
          <a:xfrm>
            <a:off x="319116" y="5441096"/>
            <a:ext cx="300037" cy="346075"/>
          </a:xfrm>
          <a:prstGeom prst="rect">
            <a:avLst/>
          </a:prstGeom>
          <a:noFill/>
          <a:ln w="9525">
            <a:solidFill>
              <a:srgbClr val="2D5A79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2D5A79"/>
                </a:solidFill>
              </a:rPr>
              <a:t>4</a:t>
            </a:r>
          </a:p>
        </p:txBody>
      </p:sp>
      <p:sp>
        <p:nvSpPr>
          <p:cNvPr id="32799" name="Text Box 91"/>
          <p:cNvSpPr txBox="1">
            <a:spLocks noChangeArrowheads="1"/>
          </p:cNvSpPr>
          <p:nvPr/>
        </p:nvSpPr>
        <p:spPr bwMode="auto">
          <a:xfrm>
            <a:off x="771554" y="5974496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/>
              <a:t>Have good self-worth, hold good self-image, confident, not so self-critical</a:t>
            </a:r>
          </a:p>
        </p:txBody>
      </p:sp>
      <p:sp>
        <p:nvSpPr>
          <p:cNvPr id="32800" name="Text Box 92"/>
          <p:cNvSpPr txBox="1">
            <a:spLocks noChangeArrowheads="1"/>
          </p:cNvSpPr>
          <p:nvPr/>
        </p:nvSpPr>
        <p:spPr bwMode="auto">
          <a:xfrm>
            <a:off x="5653116" y="5949096"/>
            <a:ext cx="30953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90500" indent="-1905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200" dirty="0"/>
              <a:t>Less self-worth, lower value and belief in self, self critical, “hard on oneself”</a:t>
            </a:r>
          </a:p>
        </p:txBody>
      </p:sp>
      <p:sp>
        <p:nvSpPr>
          <p:cNvPr id="32801" name="Text Box 93"/>
          <p:cNvSpPr txBox="1">
            <a:spLocks noChangeArrowheads="1"/>
          </p:cNvSpPr>
          <p:nvPr/>
        </p:nvSpPr>
        <p:spPr bwMode="auto">
          <a:xfrm>
            <a:off x="2406679" y="5679221"/>
            <a:ext cx="46069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200">
                <a:solidFill>
                  <a:schemeClr val="accent2"/>
                </a:solidFill>
              </a:rPr>
              <a:t>The way we value ourselves, irrespective of the view of others</a:t>
            </a:r>
          </a:p>
        </p:txBody>
      </p:sp>
      <p:sp>
        <p:nvSpPr>
          <p:cNvPr id="32803" name="Rectangle 95"/>
          <p:cNvSpPr>
            <a:spLocks noChangeArrowheads="1"/>
          </p:cNvSpPr>
          <p:nvPr/>
        </p:nvSpPr>
        <p:spPr bwMode="auto">
          <a:xfrm>
            <a:off x="0" y="6822120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/>
              <a:t>© 2010 Glowinkowski™ International Limited</a:t>
            </a:r>
          </a:p>
        </p:txBody>
      </p:sp>
      <p:pic>
        <p:nvPicPr>
          <p:cNvPr id="32804" name="Picture 95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2197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1166"/>
            <a:ext cx="8229600" cy="1143000"/>
          </a:xfrm>
        </p:spPr>
        <p:txBody>
          <a:bodyPr/>
          <a:lstStyle/>
          <a:p>
            <a:pPr algn="ctr"/>
            <a:r>
              <a:rPr lang="en-GB" dirty="0"/>
              <a:t>Feelings &amp; self-control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2400" dirty="0"/>
              <a:t>The Emotionality </a:t>
            </a:r>
            <a:r>
              <a:rPr lang="en-GB" sz="2400" dirty="0" smtClean="0"/>
              <a:t>Dimension</a:t>
            </a:r>
            <a:endParaRPr lang="en-GB" dirty="0"/>
          </a:p>
        </p:txBody>
      </p:sp>
      <p:grpSp>
        <p:nvGrpSpPr>
          <p:cNvPr id="3" name="Group 97"/>
          <p:cNvGrpSpPr/>
          <p:nvPr/>
        </p:nvGrpSpPr>
        <p:grpSpPr>
          <a:xfrm>
            <a:off x="783460" y="1224709"/>
            <a:ext cx="7853362" cy="349062"/>
            <a:chOff x="1259632" y="3487843"/>
            <a:chExt cx="6646278" cy="349062"/>
          </a:xfrm>
        </p:grpSpPr>
        <p:sp>
          <p:nvSpPr>
            <p:cNvPr id="99" name="Rectangle 7"/>
            <p:cNvSpPr>
              <a:spLocks noChangeArrowheads="1"/>
            </p:cNvSpPr>
            <p:nvPr/>
          </p:nvSpPr>
          <p:spPr bwMode="auto">
            <a:xfrm rot="16200000">
              <a:off x="4569820" y="1494295"/>
              <a:ext cx="67150" cy="4325650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1259632" y="3487843"/>
              <a:ext cx="13639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At-Ease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6588224" y="3498351"/>
              <a:ext cx="1317686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Ill-at-Ease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101"/>
          <p:cNvGrpSpPr/>
          <p:nvPr/>
        </p:nvGrpSpPr>
        <p:grpSpPr>
          <a:xfrm>
            <a:off x="771554" y="2278984"/>
            <a:ext cx="7848600" cy="349062"/>
            <a:chOff x="1259632" y="3487843"/>
            <a:chExt cx="6646278" cy="349062"/>
          </a:xfrm>
        </p:grpSpPr>
        <p:sp>
          <p:nvSpPr>
            <p:cNvPr id="103" name="Rectangle 7"/>
            <p:cNvSpPr>
              <a:spLocks noChangeArrowheads="1"/>
            </p:cNvSpPr>
            <p:nvPr/>
          </p:nvSpPr>
          <p:spPr bwMode="auto">
            <a:xfrm rot="16200000">
              <a:off x="4569820" y="1494295"/>
              <a:ext cx="67150" cy="4325650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1259632" y="3487843"/>
              <a:ext cx="13639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Relaxed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6588224" y="3498351"/>
              <a:ext cx="1317686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Tense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 105"/>
          <p:cNvGrpSpPr/>
          <p:nvPr/>
        </p:nvGrpSpPr>
        <p:grpSpPr>
          <a:xfrm>
            <a:off x="771554" y="3294984"/>
            <a:ext cx="7848600" cy="349062"/>
            <a:chOff x="1259632" y="3487843"/>
            <a:chExt cx="6646278" cy="349062"/>
          </a:xfrm>
        </p:grpSpPr>
        <p:sp>
          <p:nvSpPr>
            <p:cNvPr id="107" name="Rectangle 7"/>
            <p:cNvSpPr>
              <a:spLocks noChangeArrowheads="1"/>
            </p:cNvSpPr>
            <p:nvPr/>
          </p:nvSpPr>
          <p:spPr bwMode="auto">
            <a:xfrm rot="16200000">
              <a:off x="4569820" y="1494295"/>
              <a:ext cx="67150" cy="4325650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259632" y="3487843"/>
              <a:ext cx="13639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Placid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6588224" y="3498351"/>
              <a:ext cx="1317686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Discontented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109"/>
          <p:cNvGrpSpPr/>
          <p:nvPr/>
        </p:nvGrpSpPr>
        <p:grpSpPr>
          <a:xfrm>
            <a:off x="771554" y="4371201"/>
            <a:ext cx="7848600" cy="349062"/>
            <a:chOff x="1259632" y="3487843"/>
            <a:chExt cx="6646278" cy="349062"/>
          </a:xfrm>
        </p:grpSpPr>
        <p:sp>
          <p:nvSpPr>
            <p:cNvPr id="111" name="Rectangle 7"/>
            <p:cNvSpPr>
              <a:spLocks noChangeArrowheads="1"/>
            </p:cNvSpPr>
            <p:nvPr/>
          </p:nvSpPr>
          <p:spPr bwMode="auto">
            <a:xfrm rot="16200000">
              <a:off x="4569820" y="1494295"/>
              <a:ext cx="67150" cy="4325650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1259632" y="3487843"/>
              <a:ext cx="13639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Optimistic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6588224" y="3498351"/>
              <a:ext cx="1317686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Pessimistic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113"/>
          <p:cNvGrpSpPr/>
          <p:nvPr/>
        </p:nvGrpSpPr>
        <p:grpSpPr>
          <a:xfrm>
            <a:off x="771554" y="5441096"/>
            <a:ext cx="7848600" cy="349062"/>
            <a:chOff x="1259632" y="3487843"/>
            <a:chExt cx="6646278" cy="349062"/>
          </a:xfrm>
        </p:grpSpPr>
        <p:sp>
          <p:nvSpPr>
            <p:cNvPr id="115" name="Rectangle 7"/>
            <p:cNvSpPr>
              <a:spLocks noChangeArrowheads="1"/>
            </p:cNvSpPr>
            <p:nvPr/>
          </p:nvSpPr>
          <p:spPr bwMode="auto">
            <a:xfrm rot="16200000">
              <a:off x="4569820" y="1494295"/>
              <a:ext cx="67150" cy="4325650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1259632" y="3487843"/>
              <a:ext cx="1363973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Self-confident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6588224" y="3498351"/>
              <a:ext cx="1317686" cy="338554"/>
            </a:xfrm>
            <a:prstGeom prst="rect">
              <a:avLst/>
            </a:prstGeom>
            <a:solidFill>
              <a:srgbClr val="2D5A7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smtClean="0">
                  <a:solidFill>
                    <a:schemeClr val="bg1"/>
                  </a:solidFill>
                </a:rPr>
                <a:t>Self-conscious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9182"/>
            <a:ext cx="8229600" cy="1143000"/>
          </a:xfrm>
        </p:spPr>
        <p:txBody>
          <a:bodyPr/>
          <a:lstStyle/>
          <a:p>
            <a:pPr algn="l" eaLnBrk="1" hangingPunct="1"/>
            <a:r>
              <a:rPr lang="en-GB" sz="2800" dirty="0" smtClean="0"/>
              <a:t>Learning Style &amp; Environment</a:t>
            </a:r>
          </a:p>
        </p:txBody>
      </p:sp>
      <p:sp>
        <p:nvSpPr>
          <p:cNvPr id="4105" name="Line 12"/>
          <p:cNvSpPr>
            <a:spLocks noChangeShapeType="1"/>
          </p:cNvSpPr>
          <p:nvPr/>
        </p:nvSpPr>
        <p:spPr bwMode="auto">
          <a:xfrm>
            <a:off x="28098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>
            <a:off x="34702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8" name="Line 15"/>
          <p:cNvSpPr>
            <a:spLocks noChangeShapeType="1"/>
          </p:cNvSpPr>
          <p:nvPr/>
        </p:nvSpPr>
        <p:spPr bwMode="auto">
          <a:xfrm>
            <a:off x="38020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9" name="Line 16"/>
          <p:cNvSpPr>
            <a:spLocks noChangeShapeType="1"/>
          </p:cNvSpPr>
          <p:nvPr/>
        </p:nvSpPr>
        <p:spPr bwMode="auto">
          <a:xfrm>
            <a:off x="41322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>
            <a:off x="48768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2070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Line 19"/>
          <p:cNvSpPr>
            <a:spLocks noChangeShapeType="1"/>
          </p:cNvSpPr>
          <p:nvPr/>
        </p:nvSpPr>
        <p:spPr bwMode="auto">
          <a:xfrm>
            <a:off x="55387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3" name="Line 20"/>
          <p:cNvSpPr>
            <a:spLocks noChangeShapeType="1"/>
          </p:cNvSpPr>
          <p:nvPr/>
        </p:nvSpPr>
        <p:spPr bwMode="auto">
          <a:xfrm>
            <a:off x="58689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>
            <a:off x="61991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5" name="Line 22"/>
          <p:cNvSpPr>
            <a:spLocks noChangeShapeType="1"/>
          </p:cNvSpPr>
          <p:nvPr/>
        </p:nvSpPr>
        <p:spPr bwMode="auto">
          <a:xfrm rot="-5400000">
            <a:off x="4439444" y="359806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6" name="Line 23"/>
          <p:cNvSpPr>
            <a:spLocks noChangeShapeType="1"/>
          </p:cNvSpPr>
          <p:nvPr/>
        </p:nvSpPr>
        <p:spPr bwMode="auto">
          <a:xfrm rot="-5400000">
            <a:off x="4439444" y="32916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7" name="Line 24"/>
          <p:cNvSpPr>
            <a:spLocks noChangeShapeType="1"/>
          </p:cNvSpPr>
          <p:nvPr/>
        </p:nvSpPr>
        <p:spPr bwMode="auto">
          <a:xfrm rot="-5400000">
            <a:off x="4439444" y="29852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8" name="Line 25"/>
          <p:cNvSpPr>
            <a:spLocks noChangeShapeType="1"/>
          </p:cNvSpPr>
          <p:nvPr/>
        </p:nvSpPr>
        <p:spPr bwMode="auto">
          <a:xfrm rot="-5400000">
            <a:off x="4439444" y="267731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9" name="Line 26"/>
          <p:cNvSpPr>
            <a:spLocks noChangeShapeType="1"/>
          </p:cNvSpPr>
          <p:nvPr/>
        </p:nvSpPr>
        <p:spPr bwMode="auto">
          <a:xfrm rot="-5400000">
            <a:off x="4439444" y="23709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0" name="Line 27"/>
          <p:cNvSpPr>
            <a:spLocks noChangeShapeType="1"/>
          </p:cNvSpPr>
          <p:nvPr/>
        </p:nvSpPr>
        <p:spPr bwMode="auto">
          <a:xfrm rot="-5400000">
            <a:off x="4439444" y="428704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1" name="Line 28"/>
          <p:cNvSpPr>
            <a:spLocks noChangeShapeType="1"/>
          </p:cNvSpPr>
          <p:nvPr/>
        </p:nvSpPr>
        <p:spPr bwMode="auto">
          <a:xfrm rot="-5400000">
            <a:off x="4439444" y="45934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" name="Line 29"/>
          <p:cNvSpPr>
            <a:spLocks noChangeShapeType="1"/>
          </p:cNvSpPr>
          <p:nvPr/>
        </p:nvSpPr>
        <p:spPr bwMode="auto">
          <a:xfrm rot="-5400000">
            <a:off x="4439444" y="490140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3" name="Line 30"/>
          <p:cNvSpPr>
            <a:spLocks noChangeShapeType="1"/>
          </p:cNvSpPr>
          <p:nvPr/>
        </p:nvSpPr>
        <p:spPr bwMode="auto">
          <a:xfrm rot="-5400000">
            <a:off x="4439444" y="52077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4" name="Line 31"/>
          <p:cNvSpPr>
            <a:spLocks noChangeShapeType="1"/>
          </p:cNvSpPr>
          <p:nvPr/>
        </p:nvSpPr>
        <p:spPr bwMode="auto">
          <a:xfrm rot="-5400000">
            <a:off x="4439444" y="55141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5" name="Rectangle 34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/>
              <a:t>© 2010 Glowinkowski™ International Limited</a:t>
            </a:r>
          </a:p>
        </p:txBody>
      </p:sp>
      <p:pic>
        <p:nvPicPr>
          <p:cNvPr id="4126" name="Picture 30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2218308" y="1267768"/>
            <a:ext cx="4732020" cy="4732020"/>
            <a:chOff x="1943100" y="1300163"/>
            <a:chExt cx="5257800" cy="5257800"/>
          </a:xfrm>
        </p:grpSpPr>
        <p:sp>
          <p:nvSpPr>
            <p:cNvPr id="32" name="Oval 3"/>
            <p:cNvSpPr>
              <a:spLocks noChangeArrowheads="1"/>
            </p:cNvSpPr>
            <p:nvPr/>
          </p:nvSpPr>
          <p:spPr bwMode="auto">
            <a:xfrm>
              <a:off x="1943100" y="1300163"/>
              <a:ext cx="5257800" cy="5257800"/>
            </a:xfrm>
            <a:prstGeom prst="ellipse">
              <a:avLst/>
            </a:prstGeom>
            <a:solidFill>
              <a:srgbClr val="C6CFD4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Rectangle 4"/>
            <p:cNvSpPr>
              <a:spLocks noChangeArrowheads="1"/>
            </p:cNvSpPr>
            <p:nvPr/>
          </p:nvSpPr>
          <p:spPr bwMode="auto">
            <a:xfrm>
              <a:off x="2494125" y="1890892"/>
              <a:ext cx="4155751" cy="4128220"/>
            </a:xfrm>
            <a:prstGeom prst="rect">
              <a:avLst/>
            </a:prstGeom>
            <a:gradFill flip="none" rotWithShape="1">
              <a:gsLst>
                <a:gs pos="28000">
                  <a:srgbClr val="4388C3"/>
                </a:gs>
                <a:gs pos="2000">
                  <a:srgbClr val="C6CFD4"/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solidFill>
                <a:srgbClr val="C6CFD4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Rectangle 7"/>
            <p:cNvSpPr>
              <a:spLocks noChangeArrowheads="1"/>
            </p:cNvSpPr>
            <p:nvPr/>
          </p:nvSpPr>
          <p:spPr bwMode="auto">
            <a:xfrm rot="16200000">
              <a:off x="4555891" y="1551860"/>
              <a:ext cx="74611" cy="4806278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Rectangle 7"/>
            <p:cNvSpPr>
              <a:spLocks noChangeArrowheads="1"/>
            </p:cNvSpPr>
            <p:nvPr/>
          </p:nvSpPr>
          <p:spPr bwMode="auto">
            <a:xfrm rot="16200000">
              <a:off x="2130958" y="3910309"/>
              <a:ext cx="4896684" cy="45719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" name="Group 35"/>
            <p:cNvGrpSpPr/>
            <p:nvPr/>
          </p:nvGrpSpPr>
          <p:grpSpPr>
            <a:xfrm>
              <a:off x="2508023" y="1890892"/>
              <a:ext cx="4142550" cy="4128220"/>
              <a:chOff x="2508023" y="1890892"/>
              <a:chExt cx="4142550" cy="4128220"/>
            </a:xfrm>
          </p:grpSpPr>
          <p:grpSp>
            <p:nvGrpSpPr>
              <p:cNvPr id="5" name="Group 36"/>
              <p:cNvGrpSpPr/>
              <p:nvPr/>
            </p:nvGrpSpPr>
            <p:grpSpPr>
              <a:xfrm>
                <a:off x="2831804" y="1890892"/>
                <a:ext cx="3480392" cy="4128220"/>
                <a:chOff x="2771800" y="2060848"/>
                <a:chExt cx="3600400" cy="3789611"/>
              </a:xfrm>
            </p:grpSpPr>
            <p:cxnSp>
              <p:nvCxnSpPr>
                <p:cNvPr id="48" name="Straight Connector 47"/>
                <p:cNvCxnSpPr/>
                <p:nvPr/>
              </p:nvCxnSpPr>
              <p:spPr>
                <a:xfrm>
                  <a:off x="277180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>
                  <a:off x="349188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385192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>
                  <a:off x="421196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>
                  <a:off x="313184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>
                  <a:off x="493204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565212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>
                  <a:off x="601216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>
                  <a:off x="637220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>
                  <a:off x="529208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Straight Connector 37"/>
              <p:cNvCxnSpPr/>
              <p:nvPr/>
            </p:nvCxnSpPr>
            <p:spPr>
              <a:xfrm rot="16200000">
                <a:off x="4579298" y="3603815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rot="16200000">
                <a:off x="4579298" y="2915779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rot="16200000">
                <a:off x="4579298" y="2571761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rot="16200000">
                <a:off x="4579298" y="2227743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rot="16200000">
                <a:off x="4579298" y="3259797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rot="16200000">
                <a:off x="4579298" y="1195689"/>
                <a:ext cx="0" cy="4142550"/>
              </a:xfrm>
              <a:prstGeom prst="line">
                <a:avLst/>
              </a:prstGeom>
              <a:ln w="6350">
                <a:solidFill>
                  <a:srgbClr val="C6CFD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rot="16200000">
                <a:off x="4579298" y="851671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rot="16200000">
                <a:off x="4579298" y="507653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rot="16200000">
                <a:off x="4579298" y="1539707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rot="16200000">
                <a:off x="4579298" y="163635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9" name="TextBox 58"/>
          <p:cNvSpPr txBox="1"/>
          <p:nvPr/>
        </p:nvSpPr>
        <p:spPr>
          <a:xfrm>
            <a:off x="6634668" y="3351708"/>
            <a:ext cx="1440160" cy="584775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Conceptual</a:t>
            </a:r>
          </a:p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(Theoretical)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813201" y="975380"/>
            <a:ext cx="1555373" cy="584775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Outgoing</a:t>
            </a:r>
          </a:p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(Active)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4231" y="2645014"/>
            <a:ext cx="1856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DOING</a:t>
            </a:r>
          </a:p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(Workshop)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598952" y="2645014"/>
            <a:ext cx="1856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DISCUSSING</a:t>
            </a:r>
          </a:p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(Seminar)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728236" y="4462561"/>
            <a:ext cx="1856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TESTING</a:t>
            </a:r>
          </a:p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(Laboratory)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595982" y="4462561"/>
            <a:ext cx="1856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READING</a:t>
            </a:r>
          </a:p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(Theoretical)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114425" y="3314700"/>
            <a:ext cx="1440160" cy="584775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Practical</a:t>
            </a:r>
          </a:p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(Practical)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806631" y="5723950"/>
            <a:ext cx="1555373" cy="584775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Reserved</a:t>
            </a:r>
          </a:p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(Reflective)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16080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dirty="0" smtClean="0"/>
              <a:t>Creativity &amp; Entrepreneurship</a:t>
            </a:r>
            <a:endParaRPr lang="en-GB" sz="2800" dirty="0" smtClean="0"/>
          </a:p>
        </p:txBody>
      </p:sp>
      <p:sp>
        <p:nvSpPr>
          <p:cNvPr id="4105" name="Line 12"/>
          <p:cNvSpPr>
            <a:spLocks noChangeShapeType="1"/>
          </p:cNvSpPr>
          <p:nvPr/>
        </p:nvSpPr>
        <p:spPr bwMode="auto">
          <a:xfrm>
            <a:off x="28098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7" name="Line 14"/>
          <p:cNvSpPr>
            <a:spLocks noChangeShapeType="1"/>
          </p:cNvSpPr>
          <p:nvPr/>
        </p:nvSpPr>
        <p:spPr bwMode="auto">
          <a:xfrm>
            <a:off x="3470275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8" name="Line 15"/>
          <p:cNvSpPr>
            <a:spLocks noChangeShapeType="1"/>
          </p:cNvSpPr>
          <p:nvPr/>
        </p:nvSpPr>
        <p:spPr bwMode="auto">
          <a:xfrm>
            <a:off x="38020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9" name="Line 16"/>
          <p:cNvSpPr>
            <a:spLocks noChangeShapeType="1"/>
          </p:cNvSpPr>
          <p:nvPr/>
        </p:nvSpPr>
        <p:spPr bwMode="auto">
          <a:xfrm>
            <a:off x="4132263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0" name="Line 17"/>
          <p:cNvSpPr>
            <a:spLocks noChangeShapeType="1"/>
          </p:cNvSpPr>
          <p:nvPr/>
        </p:nvSpPr>
        <p:spPr bwMode="auto">
          <a:xfrm>
            <a:off x="48768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207000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2" name="Line 19"/>
          <p:cNvSpPr>
            <a:spLocks noChangeShapeType="1"/>
          </p:cNvSpPr>
          <p:nvPr/>
        </p:nvSpPr>
        <p:spPr bwMode="auto">
          <a:xfrm>
            <a:off x="55387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3" name="Line 20"/>
          <p:cNvSpPr>
            <a:spLocks noChangeShapeType="1"/>
          </p:cNvSpPr>
          <p:nvPr/>
        </p:nvSpPr>
        <p:spPr bwMode="auto">
          <a:xfrm>
            <a:off x="58689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>
            <a:off x="6199188" y="3960813"/>
            <a:ext cx="0" cy="42862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5" name="Line 22"/>
          <p:cNvSpPr>
            <a:spLocks noChangeShapeType="1"/>
          </p:cNvSpPr>
          <p:nvPr/>
        </p:nvSpPr>
        <p:spPr bwMode="auto">
          <a:xfrm rot="-5400000">
            <a:off x="4439444" y="359806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6" name="Line 23"/>
          <p:cNvSpPr>
            <a:spLocks noChangeShapeType="1"/>
          </p:cNvSpPr>
          <p:nvPr/>
        </p:nvSpPr>
        <p:spPr bwMode="auto">
          <a:xfrm rot="-5400000">
            <a:off x="4439444" y="32916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7" name="Line 24"/>
          <p:cNvSpPr>
            <a:spLocks noChangeShapeType="1"/>
          </p:cNvSpPr>
          <p:nvPr/>
        </p:nvSpPr>
        <p:spPr bwMode="auto">
          <a:xfrm rot="-5400000">
            <a:off x="4439444" y="29852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8" name="Line 25"/>
          <p:cNvSpPr>
            <a:spLocks noChangeShapeType="1"/>
          </p:cNvSpPr>
          <p:nvPr/>
        </p:nvSpPr>
        <p:spPr bwMode="auto">
          <a:xfrm rot="-5400000">
            <a:off x="4439444" y="2677319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19" name="Line 26"/>
          <p:cNvSpPr>
            <a:spLocks noChangeShapeType="1"/>
          </p:cNvSpPr>
          <p:nvPr/>
        </p:nvSpPr>
        <p:spPr bwMode="auto">
          <a:xfrm rot="-5400000">
            <a:off x="4439444" y="23709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0" name="Line 27"/>
          <p:cNvSpPr>
            <a:spLocks noChangeShapeType="1"/>
          </p:cNvSpPr>
          <p:nvPr/>
        </p:nvSpPr>
        <p:spPr bwMode="auto">
          <a:xfrm rot="-5400000">
            <a:off x="4439444" y="428704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1" name="Line 28"/>
          <p:cNvSpPr>
            <a:spLocks noChangeShapeType="1"/>
          </p:cNvSpPr>
          <p:nvPr/>
        </p:nvSpPr>
        <p:spPr bwMode="auto">
          <a:xfrm rot="-5400000">
            <a:off x="4439444" y="459343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" name="Line 29"/>
          <p:cNvSpPr>
            <a:spLocks noChangeShapeType="1"/>
          </p:cNvSpPr>
          <p:nvPr/>
        </p:nvSpPr>
        <p:spPr bwMode="auto">
          <a:xfrm rot="-5400000">
            <a:off x="4439444" y="4901406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3" name="Line 30"/>
          <p:cNvSpPr>
            <a:spLocks noChangeShapeType="1"/>
          </p:cNvSpPr>
          <p:nvPr/>
        </p:nvSpPr>
        <p:spPr bwMode="auto">
          <a:xfrm rot="-5400000">
            <a:off x="4439444" y="5207794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4" name="Line 31"/>
          <p:cNvSpPr>
            <a:spLocks noChangeShapeType="1"/>
          </p:cNvSpPr>
          <p:nvPr/>
        </p:nvSpPr>
        <p:spPr bwMode="auto">
          <a:xfrm rot="-5400000">
            <a:off x="4439444" y="5514181"/>
            <a:ext cx="0" cy="46038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5" name="Rectangle 34"/>
          <p:cNvSpPr>
            <a:spLocks noChangeArrowheads="1"/>
          </p:cNvSpPr>
          <p:nvPr/>
        </p:nvSpPr>
        <p:spPr bwMode="auto">
          <a:xfrm>
            <a:off x="0" y="6643688"/>
            <a:ext cx="222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800" dirty="0"/>
              <a:t>© 2010 Glowinkowski™ International Limited</a:t>
            </a:r>
          </a:p>
        </p:txBody>
      </p:sp>
      <p:pic>
        <p:nvPicPr>
          <p:cNvPr id="4126" name="Picture 30" descr="Linear-Logo-Banner1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916237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2218308" y="1267768"/>
            <a:ext cx="4732020" cy="4732020"/>
            <a:chOff x="1943100" y="1300163"/>
            <a:chExt cx="5257800" cy="5257800"/>
          </a:xfrm>
        </p:grpSpPr>
        <p:sp>
          <p:nvSpPr>
            <p:cNvPr id="32" name="Oval 3"/>
            <p:cNvSpPr>
              <a:spLocks noChangeArrowheads="1"/>
            </p:cNvSpPr>
            <p:nvPr/>
          </p:nvSpPr>
          <p:spPr bwMode="auto">
            <a:xfrm>
              <a:off x="1943100" y="1300163"/>
              <a:ext cx="5257800" cy="5257800"/>
            </a:xfrm>
            <a:prstGeom prst="ellipse">
              <a:avLst/>
            </a:prstGeom>
            <a:solidFill>
              <a:srgbClr val="C6CFD4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Rectangle 4"/>
            <p:cNvSpPr>
              <a:spLocks noChangeArrowheads="1"/>
            </p:cNvSpPr>
            <p:nvPr/>
          </p:nvSpPr>
          <p:spPr bwMode="auto">
            <a:xfrm>
              <a:off x="2494125" y="1890892"/>
              <a:ext cx="4155751" cy="4128220"/>
            </a:xfrm>
            <a:prstGeom prst="rect">
              <a:avLst/>
            </a:prstGeom>
            <a:gradFill flip="none" rotWithShape="1">
              <a:gsLst>
                <a:gs pos="28000">
                  <a:srgbClr val="4388C3"/>
                </a:gs>
                <a:gs pos="2000">
                  <a:srgbClr val="C6CFD4"/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solidFill>
                <a:srgbClr val="C6CFD4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Rectangle 7"/>
            <p:cNvSpPr>
              <a:spLocks noChangeArrowheads="1"/>
            </p:cNvSpPr>
            <p:nvPr/>
          </p:nvSpPr>
          <p:spPr bwMode="auto">
            <a:xfrm rot="16200000">
              <a:off x="4555891" y="1551860"/>
              <a:ext cx="74611" cy="4806278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Rectangle 7"/>
            <p:cNvSpPr>
              <a:spLocks noChangeArrowheads="1"/>
            </p:cNvSpPr>
            <p:nvPr/>
          </p:nvSpPr>
          <p:spPr bwMode="auto">
            <a:xfrm rot="16200000">
              <a:off x="2130958" y="3910309"/>
              <a:ext cx="4896684" cy="45719"/>
            </a:xfrm>
            <a:prstGeom prst="rect">
              <a:avLst/>
            </a:prstGeom>
            <a:solidFill>
              <a:srgbClr val="2D5A79"/>
            </a:solidFill>
            <a:ln>
              <a:noFill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" name="Group 35"/>
            <p:cNvGrpSpPr/>
            <p:nvPr/>
          </p:nvGrpSpPr>
          <p:grpSpPr>
            <a:xfrm>
              <a:off x="2508023" y="1890892"/>
              <a:ext cx="4142550" cy="4128220"/>
              <a:chOff x="2508023" y="1890892"/>
              <a:chExt cx="4142550" cy="4128220"/>
            </a:xfrm>
          </p:grpSpPr>
          <p:grpSp>
            <p:nvGrpSpPr>
              <p:cNvPr id="7" name="Group 36"/>
              <p:cNvGrpSpPr/>
              <p:nvPr/>
            </p:nvGrpSpPr>
            <p:grpSpPr>
              <a:xfrm>
                <a:off x="2831804" y="1890892"/>
                <a:ext cx="3480392" cy="4128220"/>
                <a:chOff x="2771800" y="2060848"/>
                <a:chExt cx="3600400" cy="3789611"/>
              </a:xfrm>
            </p:grpSpPr>
            <p:cxnSp>
              <p:nvCxnSpPr>
                <p:cNvPr id="48" name="Straight Connector 47"/>
                <p:cNvCxnSpPr/>
                <p:nvPr/>
              </p:nvCxnSpPr>
              <p:spPr>
                <a:xfrm>
                  <a:off x="277180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>
                  <a:off x="349188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385192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>
                  <a:off x="421196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>
                  <a:off x="3131840" y="2060848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>
                  <a:off x="493204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565212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>
                  <a:off x="601216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>
                  <a:off x="637220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>
                  <a:off x="5292080" y="2082279"/>
                  <a:ext cx="0" cy="376818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Straight Connector 37"/>
              <p:cNvCxnSpPr/>
              <p:nvPr/>
            </p:nvCxnSpPr>
            <p:spPr>
              <a:xfrm rot="16200000">
                <a:off x="4579298" y="3603815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rot="16200000">
                <a:off x="4579298" y="2915779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rot="16200000">
                <a:off x="4579298" y="2571761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rot="16200000">
                <a:off x="4579298" y="2227743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rot="16200000">
                <a:off x="4579298" y="3259797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rot="16200000">
                <a:off x="4579298" y="1195689"/>
                <a:ext cx="0" cy="4142550"/>
              </a:xfrm>
              <a:prstGeom prst="line">
                <a:avLst/>
              </a:prstGeom>
              <a:ln w="6350">
                <a:solidFill>
                  <a:srgbClr val="C6CFD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rot="16200000">
                <a:off x="4579298" y="851671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rot="16200000">
                <a:off x="4579298" y="507653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rot="16200000">
                <a:off x="4579298" y="1539707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rot="16200000">
                <a:off x="4579298" y="163635"/>
                <a:ext cx="0" cy="4142550"/>
              </a:xfrm>
              <a:prstGeom prst="line">
                <a:avLst/>
              </a:prstGeom>
              <a:ln w="63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8" name="TextBox 57"/>
          <p:cNvSpPr txBox="1"/>
          <p:nvPr/>
        </p:nvSpPr>
        <p:spPr>
          <a:xfrm>
            <a:off x="1259632" y="3487843"/>
            <a:ext cx="13639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Developing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588224" y="3498351"/>
            <a:ext cx="1368152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Transforming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813201" y="1196752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Internalise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825708" y="5775286"/>
            <a:ext cx="1555373" cy="338554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Externalise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28236" y="2429570"/>
            <a:ext cx="185608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" dirty="0" smtClean="0">
                <a:solidFill>
                  <a:schemeClr val="bg1"/>
                </a:solidFill>
              </a:rPr>
              <a:t>Considered trial of improvement to the existing</a:t>
            </a:r>
            <a:endParaRPr lang="en-GB" sz="1300" dirty="0">
              <a:solidFill>
                <a:schemeClr val="bg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590888" y="2404291"/>
            <a:ext cx="185608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" dirty="0" smtClean="0">
                <a:solidFill>
                  <a:schemeClr val="bg1"/>
                </a:solidFill>
              </a:rPr>
              <a:t>A measured approach to communicating change</a:t>
            </a:r>
            <a:endParaRPr lang="en-GB" sz="1300" dirty="0">
              <a:solidFill>
                <a:schemeClr val="bg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722739" y="4108916"/>
            <a:ext cx="185608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" dirty="0" smtClean="0">
                <a:solidFill>
                  <a:schemeClr val="bg1"/>
                </a:solidFill>
              </a:rPr>
              <a:t>Enthusiastic promotion of adaptations to a theme</a:t>
            </a:r>
            <a:endParaRPr lang="en-GB" sz="13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611462" y="4116158"/>
            <a:ext cx="185608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" dirty="0" smtClean="0">
                <a:solidFill>
                  <a:schemeClr val="bg1"/>
                </a:solidFill>
              </a:rPr>
              <a:t>Rigorous pursuit of ground-breaking </a:t>
            </a:r>
            <a:br>
              <a:rPr lang="en-GB" sz="1300" dirty="0" smtClean="0">
                <a:solidFill>
                  <a:schemeClr val="bg1"/>
                </a:solidFill>
              </a:rPr>
            </a:br>
            <a:r>
              <a:rPr lang="en-GB" sz="1300" dirty="0" smtClean="0">
                <a:solidFill>
                  <a:schemeClr val="bg1"/>
                </a:solidFill>
              </a:rPr>
              <a:t>ideas</a:t>
            </a:r>
            <a:endParaRPr lang="en-GB" sz="1300" dirty="0">
              <a:solidFill>
                <a:schemeClr val="bg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571300" y="6023630"/>
            <a:ext cx="1238575" cy="523220"/>
          </a:xfrm>
          <a:prstGeom prst="rect">
            <a:avLst/>
          </a:prstGeom>
          <a:solidFill>
            <a:srgbClr val="2D5A7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Influencing orientation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18142" y="6236950"/>
            <a:ext cx="3132353" cy="144378"/>
          </a:xfrm>
          <a:prstGeom prst="rect">
            <a:avLst/>
          </a:prstGeom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2915816" y="6381512"/>
            <a:ext cx="5178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Low</a:t>
            </a:r>
            <a:endParaRPr lang="en-GB" sz="1000" dirty="0"/>
          </a:p>
        </p:txBody>
      </p:sp>
      <p:sp>
        <p:nvSpPr>
          <p:cNvPr id="66" name="TextBox 65"/>
          <p:cNvSpPr txBox="1"/>
          <p:nvPr/>
        </p:nvSpPr>
        <p:spPr>
          <a:xfrm>
            <a:off x="4242250" y="6377994"/>
            <a:ext cx="6841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Medium</a:t>
            </a:r>
            <a:endParaRPr lang="en-GB" sz="1000" dirty="0"/>
          </a:p>
        </p:txBody>
      </p:sp>
      <p:sp>
        <p:nvSpPr>
          <p:cNvPr id="67" name="TextBox 66"/>
          <p:cNvSpPr txBox="1"/>
          <p:nvPr/>
        </p:nvSpPr>
        <p:spPr>
          <a:xfrm>
            <a:off x="5681364" y="6376992"/>
            <a:ext cx="5178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/>
              <a:t>High</a:t>
            </a:r>
            <a:endParaRPr lang="en-GB" sz="1000" dirty="0"/>
          </a:p>
        </p:txBody>
      </p:sp>
      <p:sp>
        <p:nvSpPr>
          <p:cNvPr id="68" name="TextBox 1"/>
          <p:cNvSpPr txBox="1">
            <a:spLocks noChangeArrowheads="1"/>
          </p:cNvSpPr>
          <p:nvPr/>
        </p:nvSpPr>
        <p:spPr bwMode="auto">
          <a:xfrm>
            <a:off x="1214016" y="3907260"/>
            <a:ext cx="1701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marL="179388" indent="-179388" eaLnBrk="1" hangingPunct="1">
              <a:buFont typeface="Arial" charset="0"/>
              <a:buChar char="•"/>
            </a:pPr>
            <a:r>
              <a:rPr lang="en-GB" sz="1200" dirty="0"/>
              <a:t>Evolutionary</a:t>
            </a:r>
          </a:p>
          <a:p>
            <a:pPr marL="179388" indent="-179388" eaLnBrk="1" hangingPunct="1">
              <a:buFont typeface="Arial" charset="0"/>
              <a:buChar char="•"/>
            </a:pPr>
            <a:r>
              <a:rPr lang="en-GB" sz="1200" dirty="0"/>
              <a:t>Conforming</a:t>
            </a:r>
          </a:p>
          <a:p>
            <a:pPr marL="179388" indent="-179388" eaLnBrk="1" hangingPunct="1">
              <a:buFont typeface="Arial" charset="0"/>
              <a:buChar char="•"/>
            </a:pPr>
            <a:r>
              <a:rPr lang="en-GB" sz="1200" dirty="0"/>
              <a:t>Conscientious</a:t>
            </a:r>
          </a:p>
        </p:txBody>
      </p:sp>
      <p:sp>
        <p:nvSpPr>
          <p:cNvPr id="69" name="TextBox 20"/>
          <p:cNvSpPr txBox="1">
            <a:spLocks noChangeArrowheads="1"/>
          </p:cNvSpPr>
          <p:nvPr/>
        </p:nvSpPr>
        <p:spPr bwMode="auto">
          <a:xfrm>
            <a:off x="6588224" y="3953187"/>
            <a:ext cx="1701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marL="179388" indent="-179388" eaLnBrk="1" hangingPunct="1">
              <a:buFont typeface="Arial" charset="0"/>
              <a:buChar char="•"/>
            </a:pPr>
            <a:r>
              <a:rPr lang="en-GB" sz="1200" dirty="0"/>
              <a:t>Revolutionary</a:t>
            </a:r>
          </a:p>
          <a:p>
            <a:pPr marL="179388" indent="-179388" eaLnBrk="1" hangingPunct="1">
              <a:buFont typeface="Arial" charset="0"/>
              <a:buChar char="•"/>
            </a:pPr>
            <a:r>
              <a:rPr lang="en-GB" sz="1200" dirty="0"/>
              <a:t>Dissenting</a:t>
            </a:r>
          </a:p>
          <a:p>
            <a:pPr marL="179388" indent="-179388" eaLnBrk="1" hangingPunct="1">
              <a:buFont typeface="Arial" charset="0"/>
              <a:buChar char="•"/>
            </a:pPr>
            <a:r>
              <a:rPr lang="en-GB" sz="1200" dirty="0"/>
              <a:t>Cursory</a:t>
            </a:r>
          </a:p>
        </p:txBody>
      </p:sp>
      <p:sp>
        <p:nvSpPr>
          <p:cNvPr id="70" name="TextBox 2"/>
          <p:cNvSpPr txBox="1">
            <a:spLocks noChangeArrowheads="1"/>
          </p:cNvSpPr>
          <p:nvPr/>
        </p:nvSpPr>
        <p:spPr bwMode="auto">
          <a:xfrm>
            <a:off x="5372100" y="1189038"/>
            <a:ext cx="16557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GB" sz="1200" dirty="0"/>
              <a:t>Accepting</a:t>
            </a:r>
          </a:p>
          <a:p>
            <a:pPr eaLnBrk="1" hangingPunct="1">
              <a:buFont typeface="Arial" charset="0"/>
              <a:buChar char="•"/>
            </a:pPr>
            <a:r>
              <a:rPr lang="en-GB" sz="1200" dirty="0"/>
              <a:t>Pessimistic</a:t>
            </a:r>
          </a:p>
          <a:p>
            <a:pPr eaLnBrk="1" hangingPunct="1">
              <a:buFont typeface="Arial" charset="0"/>
              <a:buChar char="•"/>
            </a:pPr>
            <a:r>
              <a:rPr lang="en-GB" sz="1200" dirty="0"/>
              <a:t>Disciplined</a:t>
            </a:r>
          </a:p>
        </p:txBody>
      </p:sp>
      <p:sp>
        <p:nvSpPr>
          <p:cNvPr id="71" name="TextBox 3"/>
          <p:cNvSpPr txBox="1">
            <a:spLocks noChangeArrowheads="1"/>
          </p:cNvSpPr>
          <p:nvPr/>
        </p:nvSpPr>
        <p:spPr bwMode="auto">
          <a:xfrm>
            <a:off x="5494668" y="5546293"/>
            <a:ext cx="11817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GB" sz="1200" dirty="0"/>
              <a:t>Asserting</a:t>
            </a:r>
          </a:p>
          <a:p>
            <a:pPr eaLnBrk="1" hangingPunct="1">
              <a:buFont typeface="Arial" charset="0"/>
              <a:buChar char="•"/>
            </a:pPr>
            <a:r>
              <a:rPr lang="en-GB" sz="1200" dirty="0"/>
              <a:t>Optimistic</a:t>
            </a:r>
          </a:p>
          <a:p>
            <a:pPr eaLnBrk="1" hangingPunct="1">
              <a:buFont typeface="Arial" charset="0"/>
              <a:buChar char="•"/>
            </a:pPr>
            <a:r>
              <a:rPr lang="en-GB" sz="1200" dirty="0"/>
              <a:t>Impulsive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59721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784" name="Group 136"/>
          <p:cNvGraphicFramePr>
            <a:graphicFrameLocks noGrp="1"/>
          </p:cNvGraphicFramePr>
          <p:nvPr>
            <p:ph/>
          </p:nvPr>
        </p:nvGraphicFramePr>
        <p:xfrm>
          <a:off x="468313" y="476250"/>
          <a:ext cx="8229600" cy="5695950"/>
        </p:xfrm>
        <a:graphic>
          <a:graphicData uri="http://schemas.openxmlformats.org/drawingml/2006/table">
            <a:tbl>
              <a:tblPr/>
              <a:tblGrid>
                <a:gridCol w="2152650"/>
                <a:gridCol w="2717800"/>
                <a:gridCol w="3359150"/>
              </a:tblGrid>
              <a:tr h="4365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DIMENSIONS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SUB-SCALES</a:t>
                      </a:r>
                      <a:endParaRPr kumimoji="0" lang="en-GB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ESSENCE STATEMENT</a:t>
                      </a:r>
                      <a:endParaRPr kumimoji="0" lang="en-GB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61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CLARITY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Long-term direction</a:t>
                      </a:r>
                      <a:endParaRPr kumimoji="0" lang="en-GB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Integration</a:t>
                      </a:r>
                      <a:endParaRPr kumimoji="0" lang="en-GB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Co-ordination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Well established long term direction</a:t>
                      </a:r>
                      <a:endParaRPr kumimoji="0" lang="en-GB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People’s/Groups activities are well integrated</a:t>
                      </a:r>
                      <a:endParaRPr kumimoji="0" lang="en-GB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Making progress toward long term direction</a:t>
                      </a:r>
                      <a:endParaRPr kumimoji="0" lang="en-GB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10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CHALLENGE</a:t>
                      </a:r>
                      <a:endParaRPr kumimoji="0" lang="en-GB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Innovation</a:t>
                      </a:r>
                      <a:endParaRPr kumimoji="0" lang="en-GB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Achievement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Encouraged to try new approaches</a:t>
                      </a:r>
                      <a:endParaRPr kumimoji="0" lang="en-GB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Stretched with goals that are challenging/realistic</a:t>
                      </a:r>
                      <a:endParaRPr kumimoji="0" lang="en-GB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61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CHANGE ORIENTATION</a:t>
                      </a:r>
                      <a:endParaRPr kumimoji="0" lang="en-GB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Motivation</a:t>
                      </a:r>
                      <a:endParaRPr kumimoji="0" lang="en-GB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Adaptability</a:t>
                      </a:r>
                      <a:endParaRPr kumimoji="0" lang="en-GB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Flexibility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Take action before being directed</a:t>
                      </a:r>
                      <a:endParaRPr kumimoji="0" lang="en-GB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Minimum of unnecessary procedures</a:t>
                      </a:r>
                      <a:endParaRPr kumimoji="0" lang="en-GB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A readiness/enthusiasm for change</a:t>
                      </a:r>
                      <a:endParaRPr kumimoji="0" lang="en-GB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77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AUTONOMY</a:t>
                      </a:r>
                      <a:endParaRPr kumimoji="0" lang="en-GB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Independence</a:t>
                      </a:r>
                      <a:endParaRPr kumimoji="0" lang="en-GB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Accountability</a:t>
                      </a:r>
                      <a:endParaRPr kumimoji="0" lang="en-GB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Effort</a:t>
                      </a:r>
                      <a:endParaRPr kumimoji="0" lang="en-GB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Does not always have to check/ask permission</a:t>
                      </a:r>
                      <a:endParaRPr kumimoji="0" lang="en-GB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A feeling that the individual can make a difference</a:t>
                      </a:r>
                      <a:endParaRPr kumimoji="0" lang="en-GB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Prepared to work beyond job remit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61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RECOGNITION</a:t>
                      </a:r>
                      <a:endParaRPr kumimoji="0" lang="en-GB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Reward</a:t>
                      </a:r>
                      <a:endParaRPr kumimoji="0" lang="en-GB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Feedback</a:t>
                      </a:r>
                      <a:endParaRPr kumimoji="0" lang="en-GB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Value &amp; Appreciation</a:t>
                      </a:r>
                      <a:endParaRPr kumimoji="0" lang="en-GB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Differential relation between reward and performance</a:t>
                      </a:r>
                      <a:endParaRPr kumimoji="0" lang="en-GB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Receiving effective feedback</a:t>
                      </a:r>
                      <a:endParaRPr kumimoji="0" lang="en-GB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Feeling of being valued and appreciated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INVOLVEMENT</a:t>
                      </a:r>
                      <a:endParaRPr kumimoji="0" lang="en-GB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Commitment</a:t>
                      </a:r>
                      <a:endParaRPr kumimoji="0" lang="en-GB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Trust</a:t>
                      </a:r>
                      <a:endParaRPr kumimoji="0" lang="en-GB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Synergy</a:t>
                      </a:r>
                      <a:endParaRPr kumimoji="0" lang="en-GB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Committed to the teams long-term direction</a:t>
                      </a:r>
                      <a:endParaRPr kumimoji="0" lang="en-GB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Proud to be part of the team</a:t>
                      </a:r>
                      <a:endParaRPr kumimoji="0" lang="en-GB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en-GB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Times New Roman" charset="0"/>
                          <a:cs typeface="Times New Roman" charset="0"/>
                        </a:rPr>
                        <a:t>Whole is greater than the sum of parts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804" name="Rectangle 138"/>
          <p:cNvSpPr>
            <a:spLocks noChangeArrowheads="1"/>
          </p:cNvSpPr>
          <p:nvPr/>
        </p:nvSpPr>
        <p:spPr bwMode="auto">
          <a:xfrm>
            <a:off x="1363663" y="-44450"/>
            <a:ext cx="6262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 b="1"/>
              <a:t>SUMMARY TABLE OF CLIMATE FRAMEWORK</a:t>
            </a:r>
          </a:p>
        </p:txBody>
      </p:sp>
      <p:sp>
        <p:nvSpPr>
          <p:cNvPr id="32805" name="Text Box 139"/>
          <p:cNvSpPr txBox="1">
            <a:spLocks noChangeArrowheads="1"/>
          </p:cNvSpPr>
          <p:nvPr/>
        </p:nvSpPr>
        <p:spPr bwMode="auto">
          <a:xfrm>
            <a:off x="96838" y="6561138"/>
            <a:ext cx="3611562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 dirty="0" smtClean="0">
                <a:latin typeface="TrebuchetMS"/>
              </a:rPr>
              <a:t>©2012 </a:t>
            </a:r>
            <a:r>
              <a:rPr lang="en-US" sz="800" dirty="0">
                <a:latin typeface="TrebuchetMS"/>
              </a:rPr>
              <a:t>Glowinkowski™ International Limited</a:t>
            </a:r>
          </a:p>
        </p:txBody>
      </p:sp>
      <p:pic>
        <p:nvPicPr>
          <p:cNvPr id="5" name="Picture 30" descr="Linear-Logo-Banner1-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6248400"/>
            <a:ext cx="29162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Please take a moment to consider the following. In each box try and think of at least two examples. We will be discussing this as part of the workshop later today.</a:t>
            </a:r>
            <a:endParaRPr lang="en-US" sz="1800" dirty="0"/>
          </a:p>
        </p:txBody>
      </p:sp>
      <p:sp>
        <p:nvSpPr>
          <p:cNvPr id="5" name="Rectangle 4"/>
          <p:cNvSpPr/>
          <p:nvPr/>
        </p:nvSpPr>
        <p:spPr>
          <a:xfrm>
            <a:off x="838200" y="1447800"/>
            <a:ext cx="3352800" cy="19812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181600" y="1447800"/>
            <a:ext cx="3352800" cy="19812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8200" y="4038600"/>
            <a:ext cx="3352800" cy="19812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181600" y="4038600"/>
            <a:ext cx="3352800" cy="19812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80408" y="1597223"/>
            <a:ext cx="313439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Things I enjoy and am good at:</a:t>
            </a:r>
          </a:p>
          <a:p>
            <a:endParaRPr lang="en-US" sz="1400" dirty="0" smtClean="0"/>
          </a:p>
          <a:p>
            <a:r>
              <a:rPr lang="en-US" sz="1400" dirty="0" smtClean="0">
                <a:latin typeface="Comic Sans MS"/>
              </a:rPr>
              <a:t>Meeting new people and networking</a:t>
            </a:r>
          </a:p>
          <a:p>
            <a:endParaRPr lang="en-US" sz="1400" dirty="0" smtClean="0">
              <a:latin typeface="Comic Sans MS"/>
            </a:endParaRPr>
          </a:p>
          <a:p>
            <a:r>
              <a:rPr lang="en-US" sz="1400" dirty="0" smtClean="0">
                <a:latin typeface="Comic Sans MS"/>
              </a:rPr>
              <a:t>Golf</a:t>
            </a:r>
          </a:p>
          <a:p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5453220" y="1597223"/>
            <a:ext cx="267450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Things I enjoy but am not good at:</a:t>
            </a:r>
          </a:p>
          <a:p>
            <a:endParaRPr lang="en-US" sz="1400" dirty="0" smtClean="0"/>
          </a:p>
          <a:p>
            <a:r>
              <a:rPr lang="en-US" sz="1400" dirty="0" smtClean="0">
                <a:latin typeface="Comic Sans MS"/>
              </a:rPr>
              <a:t>Playing the guitar</a:t>
            </a:r>
          </a:p>
          <a:p>
            <a:endParaRPr lang="en-US" sz="1400" dirty="0" smtClean="0">
              <a:latin typeface="Comic Sans MS"/>
            </a:endParaRPr>
          </a:p>
          <a:p>
            <a:r>
              <a:rPr lang="en-US" sz="1400" dirty="0" smtClean="0">
                <a:latin typeface="Comic Sans MS"/>
              </a:rPr>
              <a:t>Singing</a:t>
            </a:r>
          </a:p>
          <a:p>
            <a:endParaRPr lang="en-US" sz="1400" dirty="0" smtClean="0">
              <a:latin typeface="Comic Sans MS"/>
            </a:endParaRPr>
          </a:p>
          <a:p>
            <a:endParaRPr lang="en-US" sz="1400" dirty="0" smtClean="0">
              <a:latin typeface="Comic Sans MS"/>
            </a:endParaRPr>
          </a:p>
          <a:p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033620" y="4111823"/>
            <a:ext cx="281362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Things I don’t enjoy but am good at:</a:t>
            </a:r>
          </a:p>
          <a:p>
            <a:endParaRPr lang="en-US" sz="1400" dirty="0" smtClean="0"/>
          </a:p>
          <a:p>
            <a:r>
              <a:rPr lang="en-US" sz="1400" dirty="0" smtClean="0">
                <a:latin typeface="Comic Sans MS"/>
              </a:rPr>
              <a:t>Keeping track of money</a:t>
            </a:r>
          </a:p>
          <a:p>
            <a:endParaRPr lang="en-US" sz="1400" dirty="0" smtClean="0">
              <a:latin typeface="Comic Sans MS"/>
            </a:endParaRPr>
          </a:p>
          <a:p>
            <a:r>
              <a:rPr lang="en-US" sz="1400" dirty="0" smtClean="0">
                <a:latin typeface="Comic Sans MS"/>
              </a:rPr>
              <a:t>Tidying my office</a:t>
            </a:r>
          </a:p>
          <a:p>
            <a:endParaRPr lang="en-US" sz="1400" dirty="0" smtClean="0">
              <a:latin typeface="Comic Sans MS"/>
            </a:endParaRPr>
          </a:p>
          <a:p>
            <a:endParaRPr lang="en-US" sz="1400" dirty="0" smtClean="0">
              <a:latin typeface="Comic Sans MS"/>
            </a:endParaRPr>
          </a:p>
          <a:p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5300820" y="4111823"/>
            <a:ext cx="312921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Things I don’t enjoy and am not good at:</a:t>
            </a:r>
          </a:p>
          <a:p>
            <a:endParaRPr lang="en-US" sz="1400" dirty="0" smtClean="0"/>
          </a:p>
          <a:p>
            <a:r>
              <a:rPr lang="en-US" sz="1400" dirty="0" smtClean="0">
                <a:latin typeface="Comic Sans MS"/>
              </a:rPr>
              <a:t>Swimming</a:t>
            </a:r>
          </a:p>
          <a:p>
            <a:endParaRPr lang="en-US" sz="1400" dirty="0" smtClean="0">
              <a:latin typeface="Comic Sans MS"/>
            </a:endParaRPr>
          </a:p>
          <a:p>
            <a:r>
              <a:rPr lang="en-US" sz="1400" dirty="0" smtClean="0">
                <a:latin typeface="Comic Sans MS"/>
              </a:rPr>
              <a:t>Washing up dishes</a:t>
            </a:r>
            <a:endParaRPr lang="en-US" sz="1400" dirty="0">
              <a:latin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746500" y="1309688"/>
            <a:ext cx="1611313" cy="568325"/>
            <a:chOff x="2358" y="278"/>
            <a:chExt cx="1015" cy="46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702" name="Rectangle 7"/>
            <p:cNvSpPr>
              <a:spLocks noChangeArrowheads="1"/>
            </p:cNvSpPr>
            <p:nvPr/>
          </p:nvSpPr>
          <p:spPr bwMode="auto">
            <a:xfrm>
              <a:off x="2358" y="278"/>
              <a:ext cx="1015" cy="4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703" name="Rectangle 8"/>
            <p:cNvSpPr>
              <a:spLocks noChangeArrowheads="1"/>
            </p:cNvSpPr>
            <p:nvPr/>
          </p:nvSpPr>
          <p:spPr bwMode="auto">
            <a:xfrm>
              <a:off x="2358" y="278"/>
              <a:ext cx="1015" cy="466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4341" name="Rectangle 42"/>
          <p:cNvSpPr>
            <a:spLocks noChangeArrowheads="1"/>
          </p:cNvSpPr>
          <p:nvPr/>
        </p:nvSpPr>
        <p:spPr bwMode="auto">
          <a:xfrm>
            <a:off x="4264025" y="1395413"/>
            <a:ext cx="6937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Strategic 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4342" name="Rectangle 43"/>
          <p:cNvSpPr>
            <a:spLocks noChangeArrowheads="1"/>
          </p:cNvSpPr>
          <p:nvPr/>
        </p:nvSpPr>
        <p:spPr bwMode="auto">
          <a:xfrm>
            <a:off x="4197350" y="1611313"/>
            <a:ext cx="7699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Objectives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4343" name="Rectangle 86"/>
          <p:cNvSpPr>
            <a:spLocks noChangeArrowheads="1"/>
          </p:cNvSpPr>
          <p:nvPr/>
        </p:nvSpPr>
        <p:spPr bwMode="auto">
          <a:xfrm>
            <a:off x="1166813" y="304800"/>
            <a:ext cx="64627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3200">
                <a:solidFill>
                  <a:schemeClr val="tx2"/>
                </a:solidFill>
                <a:latin typeface="Calibri" pitchFamily="34" charset="0"/>
              </a:rPr>
              <a:t>Glowinkowski</a:t>
            </a:r>
            <a:r>
              <a:rPr lang="en-GB" sz="3200" baseline="30000">
                <a:solidFill>
                  <a:schemeClr val="tx2"/>
                </a:solidFill>
                <a:latin typeface="Calibri" pitchFamily="34" charset="0"/>
              </a:rPr>
              <a:t>™</a:t>
            </a:r>
            <a:r>
              <a:rPr lang="en-GB" sz="3200">
                <a:solidFill>
                  <a:schemeClr val="tx2"/>
                </a:solidFill>
                <a:latin typeface="Calibri" pitchFamily="34" charset="0"/>
              </a:rPr>
              <a:t> Integrated Framework</a:t>
            </a:r>
            <a:endParaRPr lang="en-US" sz="320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746500" y="1309688"/>
            <a:ext cx="1611313" cy="568325"/>
            <a:chOff x="2358" y="278"/>
            <a:chExt cx="1015" cy="46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702" name="Rectangle 7"/>
            <p:cNvSpPr>
              <a:spLocks noChangeArrowheads="1"/>
            </p:cNvSpPr>
            <p:nvPr/>
          </p:nvSpPr>
          <p:spPr bwMode="auto">
            <a:xfrm>
              <a:off x="2358" y="278"/>
              <a:ext cx="1015" cy="4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703" name="Rectangle 8"/>
            <p:cNvSpPr>
              <a:spLocks noChangeArrowheads="1"/>
            </p:cNvSpPr>
            <p:nvPr/>
          </p:nvSpPr>
          <p:spPr bwMode="auto">
            <a:xfrm>
              <a:off x="2358" y="278"/>
              <a:ext cx="1015" cy="466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5363" name="Rectangle 42"/>
          <p:cNvSpPr>
            <a:spLocks noChangeArrowheads="1"/>
          </p:cNvSpPr>
          <p:nvPr/>
        </p:nvSpPr>
        <p:spPr bwMode="auto">
          <a:xfrm>
            <a:off x="4264025" y="1395413"/>
            <a:ext cx="6937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Strategic 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5364" name="Rectangle 43"/>
          <p:cNvSpPr>
            <a:spLocks noChangeArrowheads="1"/>
          </p:cNvSpPr>
          <p:nvPr/>
        </p:nvSpPr>
        <p:spPr bwMode="auto">
          <a:xfrm>
            <a:off x="4197350" y="1611313"/>
            <a:ext cx="7699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Objectives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5365" name="Freeform 70"/>
          <p:cNvSpPr>
            <a:spLocks noEditPoints="1"/>
          </p:cNvSpPr>
          <p:nvPr/>
        </p:nvSpPr>
        <p:spPr bwMode="auto">
          <a:xfrm>
            <a:off x="2652713" y="1973263"/>
            <a:ext cx="3833812" cy="184150"/>
          </a:xfrm>
          <a:custGeom>
            <a:avLst/>
            <a:gdLst>
              <a:gd name="T0" fmla="*/ 2147483647 w 7611"/>
              <a:gd name="T1" fmla="*/ 2147483647 h 475"/>
              <a:gd name="T2" fmla="*/ 2147483647 w 7611"/>
              <a:gd name="T3" fmla="*/ 2147483647 h 475"/>
              <a:gd name="T4" fmla="*/ 2147483647 w 7611"/>
              <a:gd name="T5" fmla="*/ 0 h 475"/>
              <a:gd name="T6" fmla="*/ 2147483647 w 7611"/>
              <a:gd name="T7" fmla="*/ 0 h 475"/>
              <a:gd name="T8" fmla="*/ 2147483647 w 7611"/>
              <a:gd name="T9" fmla="*/ 2147483647 h 475"/>
              <a:gd name="T10" fmla="*/ 2147483647 w 7611"/>
              <a:gd name="T11" fmla="*/ 2147483647 h 475"/>
              <a:gd name="T12" fmla="*/ 2147483647 w 7611"/>
              <a:gd name="T13" fmla="*/ 2147483647 h 475"/>
              <a:gd name="T14" fmla="*/ 2147483647 w 7611"/>
              <a:gd name="T15" fmla="*/ 2147483647 h 475"/>
              <a:gd name="T16" fmla="*/ 2147483647 w 7611"/>
              <a:gd name="T17" fmla="*/ 2147483647 h 475"/>
              <a:gd name="T18" fmla="*/ 2147483647 w 7611"/>
              <a:gd name="T19" fmla="*/ 2147483647 h 475"/>
              <a:gd name="T20" fmla="*/ 2147483647 w 7611"/>
              <a:gd name="T21" fmla="*/ 2147483647 h 475"/>
              <a:gd name="T22" fmla="*/ 2147483647 w 7611"/>
              <a:gd name="T23" fmla="*/ 2147483647 h 475"/>
              <a:gd name="T24" fmla="*/ 2147483647 w 7611"/>
              <a:gd name="T25" fmla="*/ 2147483647 h 475"/>
              <a:gd name="T26" fmla="*/ 2147483647 w 7611"/>
              <a:gd name="T27" fmla="*/ 2147483647 h 475"/>
              <a:gd name="T28" fmla="*/ 2147483647 w 7611"/>
              <a:gd name="T29" fmla="*/ 2147483647 h 475"/>
              <a:gd name="T30" fmla="*/ 0 w 7611"/>
              <a:gd name="T31" fmla="*/ 2147483647 h 475"/>
              <a:gd name="T32" fmla="*/ 2147483647 w 7611"/>
              <a:gd name="T33" fmla="*/ 2147483647 h 475"/>
              <a:gd name="T34" fmla="*/ 2147483647 w 7611"/>
              <a:gd name="T35" fmla="*/ 2147483647 h 475"/>
              <a:gd name="T36" fmla="*/ 2147483647 w 7611"/>
              <a:gd name="T37" fmla="*/ 2147483647 h 475"/>
              <a:gd name="T38" fmla="*/ 2147483647 w 7611"/>
              <a:gd name="T39" fmla="*/ 2147483647 h 475"/>
              <a:gd name="T40" fmla="*/ 2147483647 w 7611"/>
              <a:gd name="T41" fmla="*/ 2147483647 h 47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7611"/>
              <a:gd name="T64" fmla="*/ 0 h 475"/>
              <a:gd name="T65" fmla="*/ 7611 w 7611"/>
              <a:gd name="T66" fmla="*/ 475 h 47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7611" h="475">
                <a:moveTo>
                  <a:pt x="50" y="350"/>
                </a:moveTo>
                <a:lnTo>
                  <a:pt x="50" y="25"/>
                </a:lnTo>
                <a:cubicBezTo>
                  <a:pt x="50" y="11"/>
                  <a:pt x="61" y="0"/>
                  <a:pt x="75" y="0"/>
                </a:cubicBezTo>
                <a:lnTo>
                  <a:pt x="7525" y="0"/>
                </a:lnTo>
                <a:cubicBezTo>
                  <a:pt x="7539" y="0"/>
                  <a:pt x="7550" y="11"/>
                  <a:pt x="7550" y="24"/>
                </a:cubicBezTo>
                <a:lnTo>
                  <a:pt x="7562" y="349"/>
                </a:lnTo>
                <a:lnTo>
                  <a:pt x="7512" y="351"/>
                </a:lnTo>
                <a:lnTo>
                  <a:pt x="7500" y="26"/>
                </a:lnTo>
                <a:lnTo>
                  <a:pt x="7525" y="50"/>
                </a:lnTo>
                <a:lnTo>
                  <a:pt x="75" y="50"/>
                </a:lnTo>
                <a:lnTo>
                  <a:pt x="100" y="25"/>
                </a:lnTo>
                <a:lnTo>
                  <a:pt x="100" y="350"/>
                </a:lnTo>
                <a:lnTo>
                  <a:pt x="50" y="350"/>
                </a:lnTo>
                <a:close/>
                <a:moveTo>
                  <a:pt x="150" y="325"/>
                </a:moveTo>
                <a:lnTo>
                  <a:pt x="75" y="475"/>
                </a:lnTo>
                <a:lnTo>
                  <a:pt x="0" y="325"/>
                </a:lnTo>
                <a:lnTo>
                  <a:pt x="150" y="325"/>
                </a:lnTo>
                <a:close/>
                <a:moveTo>
                  <a:pt x="7611" y="322"/>
                </a:moveTo>
                <a:lnTo>
                  <a:pt x="7542" y="475"/>
                </a:lnTo>
                <a:lnTo>
                  <a:pt x="7461" y="328"/>
                </a:lnTo>
                <a:lnTo>
                  <a:pt x="7611" y="32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1863726" y="2157413"/>
            <a:ext cx="1746250" cy="636587"/>
            <a:chOff x="1143" y="973"/>
            <a:chExt cx="1100" cy="52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682" name="Rectangle 37"/>
            <p:cNvSpPr>
              <a:spLocks noChangeArrowheads="1"/>
            </p:cNvSpPr>
            <p:nvPr/>
          </p:nvSpPr>
          <p:spPr bwMode="auto">
            <a:xfrm>
              <a:off x="1143" y="973"/>
              <a:ext cx="1100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83" name="Rectangle 38"/>
            <p:cNvSpPr>
              <a:spLocks noChangeArrowheads="1"/>
            </p:cNvSpPr>
            <p:nvPr/>
          </p:nvSpPr>
          <p:spPr bwMode="auto">
            <a:xfrm>
              <a:off x="1143" y="973"/>
              <a:ext cx="1100" cy="523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5367" name="Rectangle 39"/>
          <p:cNvSpPr>
            <a:spLocks noChangeArrowheads="1"/>
          </p:cNvSpPr>
          <p:nvPr/>
        </p:nvSpPr>
        <p:spPr bwMode="auto">
          <a:xfrm>
            <a:off x="2551113" y="2193925"/>
            <a:ext cx="4397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Critical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5368" name="Rectangle 40"/>
          <p:cNvSpPr>
            <a:spLocks noChangeArrowheads="1"/>
          </p:cNvSpPr>
          <p:nvPr/>
        </p:nvSpPr>
        <p:spPr bwMode="auto">
          <a:xfrm>
            <a:off x="2524125" y="2409825"/>
            <a:ext cx="4778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Success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5369" name="Rectangle 41"/>
          <p:cNvSpPr>
            <a:spLocks noChangeArrowheads="1"/>
          </p:cNvSpPr>
          <p:nvPr/>
        </p:nvSpPr>
        <p:spPr bwMode="auto">
          <a:xfrm>
            <a:off x="2541588" y="2625725"/>
            <a:ext cx="4572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Factors</a:t>
            </a:r>
            <a:endParaRPr lang="en-US" sz="3200">
              <a:latin typeface="Calibri" pitchFamily="34" charset="0"/>
            </a:endParaRPr>
          </a:p>
        </p:txBody>
      </p: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5610225" y="2157413"/>
            <a:ext cx="1746250" cy="636587"/>
            <a:chOff x="3512" y="973"/>
            <a:chExt cx="1100" cy="52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680" name="Rectangle 45"/>
            <p:cNvSpPr>
              <a:spLocks noChangeArrowheads="1"/>
            </p:cNvSpPr>
            <p:nvPr/>
          </p:nvSpPr>
          <p:spPr bwMode="auto">
            <a:xfrm>
              <a:off x="3512" y="973"/>
              <a:ext cx="1100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81" name="Rectangle 46"/>
            <p:cNvSpPr>
              <a:spLocks noChangeArrowheads="1"/>
            </p:cNvSpPr>
            <p:nvPr/>
          </p:nvSpPr>
          <p:spPr bwMode="auto">
            <a:xfrm>
              <a:off x="3512" y="973"/>
              <a:ext cx="1100" cy="523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5371" name="Rectangle 47"/>
          <p:cNvSpPr>
            <a:spLocks noChangeArrowheads="1"/>
          </p:cNvSpPr>
          <p:nvPr/>
        </p:nvSpPr>
        <p:spPr bwMode="auto">
          <a:xfrm>
            <a:off x="6294438" y="2193925"/>
            <a:ext cx="4397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Critical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5372" name="Rectangle 48"/>
          <p:cNvSpPr>
            <a:spLocks noChangeArrowheads="1"/>
          </p:cNvSpPr>
          <p:nvPr/>
        </p:nvSpPr>
        <p:spPr bwMode="auto">
          <a:xfrm>
            <a:off x="6273800" y="2409825"/>
            <a:ext cx="4778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Success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5373" name="Rectangle 49"/>
          <p:cNvSpPr>
            <a:spLocks noChangeArrowheads="1"/>
          </p:cNvSpPr>
          <p:nvPr/>
        </p:nvSpPr>
        <p:spPr bwMode="auto">
          <a:xfrm>
            <a:off x="6205538" y="2625725"/>
            <a:ext cx="5492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Factors</a:t>
            </a:r>
            <a:endParaRPr lang="en-US" sz="3200">
              <a:latin typeface="Calibri" pitchFamily="34" charset="0"/>
            </a:endParaRPr>
          </a:p>
        </p:txBody>
      </p:sp>
      <p:grpSp>
        <p:nvGrpSpPr>
          <p:cNvPr id="5" name="Group 50"/>
          <p:cNvGrpSpPr>
            <a:grpSpLocks/>
          </p:cNvGrpSpPr>
          <p:nvPr/>
        </p:nvGrpSpPr>
        <p:grpSpPr bwMode="auto">
          <a:xfrm>
            <a:off x="3730625" y="2157413"/>
            <a:ext cx="1746250" cy="636587"/>
            <a:chOff x="2328" y="973"/>
            <a:chExt cx="1100" cy="52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678" name="Rectangle 51"/>
            <p:cNvSpPr>
              <a:spLocks noChangeArrowheads="1"/>
            </p:cNvSpPr>
            <p:nvPr/>
          </p:nvSpPr>
          <p:spPr bwMode="auto">
            <a:xfrm>
              <a:off x="2328" y="973"/>
              <a:ext cx="1100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79" name="Rectangle 52"/>
            <p:cNvSpPr>
              <a:spLocks noChangeArrowheads="1"/>
            </p:cNvSpPr>
            <p:nvPr/>
          </p:nvSpPr>
          <p:spPr bwMode="auto">
            <a:xfrm>
              <a:off x="2328" y="973"/>
              <a:ext cx="1100" cy="523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5375" name="Rectangle 53"/>
          <p:cNvSpPr>
            <a:spLocks noChangeArrowheads="1"/>
          </p:cNvSpPr>
          <p:nvPr/>
        </p:nvSpPr>
        <p:spPr bwMode="auto">
          <a:xfrm>
            <a:off x="4430713" y="2193925"/>
            <a:ext cx="4397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Critical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5376" name="Rectangle 54"/>
          <p:cNvSpPr>
            <a:spLocks noChangeArrowheads="1"/>
          </p:cNvSpPr>
          <p:nvPr/>
        </p:nvSpPr>
        <p:spPr bwMode="auto">
          <a:xfrm>
            <a:off x="4395788" y="2409825"/>
            <a:ext cx="4778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Success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5377" name="Rectangle 55"/>
          <p:cNvSpPr>
            <a:spLocks noChangeArrowheads="1"/>
          </p:cNvSpPr>
          <p:nvPr/>
        </p:nvSpPr>
        <p:spPr bwMode="auto">
          <a:xfrm>
            <a:off x="4405313" y="2625725"/>
            <a:ext cx="4572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Factors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5378" name="Freeform 70"/>
          <p:cNvSpPr>
            <a:spLocks noEditPoints="1"/>
          </p:cNvSpPr>
          <p:nvPr/>
        </p:nvSpPr>
        <p:spPr bwMode="auto">
          <a:xfrm>
            <a:off x="2684463" y="1973263"/>
            <a:ext cx="3833812" cy="184150"/>
          </a:xfrm>
          <a:custGeom>
            <a:avLst/>
            <a:gdLst>
              <a:gd name="T0" fmla="*/ 2147483647 w 7611"/>
              <a:gd name="T1" fmla="*/ 2147483647 h 475"/>
              <a:gd name="T2" fmla="*/ 2147483647 w 7611"/>
              <a:gd name="T3" fmla="*/ 2147483647 h 475"/>
              <a:gd name="T4" fmla="*/ 2147483647 w 7611"/>
              <a:gd name="T5" fmla="*/ 0 h 475"/>
              <a:gd name="T6" fmla="*/ 2147483647 w 7611"/>
              <a:gd name="T7" fmla="*/ 0 h 475"/>
              <a:gd name="T8" fmla="*/ 2147483647 w 7611"/>
              <a:gd name="T9" fmla="*/ 2147483647 h 475"/>
              <a:gd name="T10" fmla="*/ 2147483647 w 7611"/>
              <a:gd name="T11" fmla="*/ 2147483647 h 475"/>
              <a:gd name="T12" fmla="*/ 2147483647 w 7611"/>
              <a:gd name="T13" fmla="*/ 2147483647 h 475"/>
              <a:gd name="T14" fmla="*/ 2147483647 w 7611"/>
              <a:gd name="T15" fmla="*/ 2147483647 h 475"/>
              <a:gd name="T16" fmla="*/ 2147483647 w 7611"/>
              <a:gd name="T17" fmla="*/ 2147483647 h 475"/>
              <a:gd name="T18" fmla="*/ 2147483647 w 7611"/>
              <a:gd name="T19" fmla="*/ 2147483647 h 475"/>
              <a:gd name="T20" fmla="*/ 2147483647 w 7611"/>
              <a:gd name="T21" fmla="*/ 2147483647 h 475"/>
              <a:gd name="T22" fmla="*/ 2147483647 w 7611"/>
              <a:gd name="T23" fmla="*/ 2147483647 h 475"/>
              <a:gd name="T24" fmla="*/ 2147483647 w 7611"/>
              <a:gd name="T25" fmla="*/ 2147483647 h 475"/>
              <a:gd name="T26" fmla="*/ 2147483647 w 7611"/>
              <a:gd name="T27" fmla="*/ 2147483647 h 475"/>
              <a:gd name="T28" fmla="*/ 2147483647 w 7611"/>
              <a:gd name="T29" fmla="*/ 2147483647 h 475"/>
              <a:gd name="T30" fmla="*/ 0 w 7611"/>
              <a:gd name="T31" fmla="*/ 2147483647 h 475"/>
              <a:gd name="T32" fmla="*/ 2147483647 w 7611"/>
              <a:gd name="T33" fmla="*/ 2147483647 h 475"/>
              <a:gd name="T34" fmla="*/ 2147483647 w 7611"/>
              <a:gd name="T35" fmla="*/ 2147483647 h 475"/>
              <a:gd name="T36" fmla="*/ 2147483647 w 7611"/>
              <a:gd name="T37" fmla="*/ 2147483647 h 475"/>
              <a:gd name="T38" fmla="*/ 2147483647 w 7611"/>
              <a:gd name="T39" fmla="*/ 2147483647 h 475"/>
              <a:gd name="T40" fmla="*/ 2147483647 w 7611"/>
              <a:gd name="T41" fmla="*/ 2147483647 h 47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7611"/>
              <a:gd name="T64" fmla="*/ 0 h 475"/>
              <a:gd name="T65" fmla="*/ 7611 w 7611"/>
              <a:gd name="T66" fmla="*/ 475 h 47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7611" h="475">
                <a:moveTo>
                  <a:pt x="50" y="350"/>
                </a:moveTo>
                <a:lnTo>
                  <a:pt x="50" y="25"/>
                </a:lnTo>
                <a:cubicBezTo>
                  <a:pt x="50" y="11"/>
                  <a:pt x="61" y="0"/>
                  <a:pt x="75" y="0"/>
                </a:cubicBezTo>
                <a:lnTo>
                  <a:pt x="7525" y="0"/>
                </a:lnTo>
                <a:cubicBezTo>
                  <a:pt x="7539" y="0"/>
                  <a:pt x="7550" y="11"/>
                  <a:pt x="7550" y="24"/>
                </a:cubicBezTo>
                <a:lnTo>
                  <a:pt x="7562" y="349"/>
                </a:lnTo>
                <a:lnTo>
                  <a:pt x="7512" y="351"/>
                </a:lnTo>
                <a:lnTo>
                  <a:pt x="7500" y="26"/>
                </a:lnTo>
                <a:lnTo>
                  <a:pt x="7525" y="50"/>
                </a:lnTo>
                <a:lnTo>
                  <a:pt x="75" y="50"/>
                </a:lnTo>
                <a:lnTo>
                  <a:pt x="100" y="25"/>
                </a:lnTo>
                <a:lnTo>
                  <a:pt x="100" y="350"/>
                </a:lnTo>
                <a:lnTo>
                  <a:pt x="50" y="350"/>
                </a:lnTo>
                <a:close/>
                <a:moveTo>
                  <a:pt x="150" y="325"/>
                </a:moveTo>
                <a:lnTo>
                  <a:pt x="75" y="475"/>
                </a:lnTo>
                <a:lnTo>
                  <a:pt x="0" y="325"/>
                </a:lnTo>
                <a:lnTo>
                  <a:pt x="150" y="325"/>
                </a:lnTo>
                <a:close/>
                <a:moveTo>
                  <a:pt x="7611" y="322"/>
                </a:moveTo>
                <a:lnTo>
                  <a:pt x="7542" y="475"/>
                </a:lnTo>
                <a:lnTo>
                  <a:pt x="7461" y="328"/>
                </a:lnTo>
                <a:lnTo>
                  <a:pt x="7611" y="32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9" name="Freeform 69"/>
          <p:cNvSpPr>
            <a:spLocks noEditPoints="1"/>
          </p:cNvSpPr>
          <p:nvPr/>
        </p:nvSpPr>
        <p:spPr bwMode="auto">
          <a:xfrm>
            <a:off x="4533900" y="1895475"/>
            <a:ext cx="74613" cy="261938"/>
          </a:xfrm>
          <a:custGeom>
            <a:avLst/>
            <a:gdLst>
              <a:gd name="T0" fmla="*/ 2147483647 w 47"/>
              <a:gd name="T1" fmla="*/ 0 h 215"/>
              <a:gd name="T2" fmla="*/ 2147483647 w 47"/>
              <a:gd name="T3" fmla="*/ 2147483647 h 215"/>
              <a:gd name="T4" fmla="*/ 2147483647 w 47"/>
              <a:gd name="T5" fmla="*/ 2147483647 h 215"/>
              <a:gd name="T6" fmla="*/ 2147483647 w 47"/>
              <a:gd name="T7" fmla="*/ 0 h 215"/>
              <a:gd name="T8" fmla="*/ 2147483647 w 47"/>
              <a:gd name="T9" fmla="*/ 0 h 215"/>
              <a:gd name="T10" fmla="*/ 2147483647 w 47"/>
              <a:gd name="T11" fmla="*/ 2147483647 h 215"/>
              <a:gd name="T12" fmla="*/ 2147483647 w 47"/>
              <a:gd name="T13" fmla="*/ 2147483647 h 215"/>
              <a:gd name="T14" fmla="*/ 0 w 47"/>
              <a:gd name="T15" fmla="*/ 2147483647 h 215"/>
              <a:gd name="T16" fmla="*/ 2147483647 w 47"/>
              <a:gd name="T17" fmla="*/ 2147483647 h 21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"/>
              <a:gd name="T28" fmla="*/ 0 h 215"/>
              <a:gd name="T29" fmla="*/ 47 w 47"/>
              <a:gd name="T30" fmla="*/ 215 h 21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" h="215">
                <a:moveTo>
                  <a:pt x="31" y="0"/>
                </a:moveTo>
                <a:lnTo>
                  <a:pt x="31" y="175"/>
                </a:lnTo>
                <a:lnTo>
                  <a:pt x="16" y="175"/>
                </a:lnTo>
                <a:lnTo>
                  <a:pt x="16" y="0"/>
                </a:lnTo>
                <a:lnTo>
                  <a:pt x="31" y="0"/>
                </a:lnTo>
                <a:close/>
                <a:moveTo>
                  <a:pt x="47" y="167"/>
                </a:moveTo>
                <a:lnTo>
                  <a:pt x="24" y="215"/>
                </a:lnTo>
                <a:lnTo>
                  <a:pt x="0" y="167"/>
                </a:lnTo>
                <a:lnTo>
                  <a:pt x="47" y="167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80" name="Rectangle 86"/>
          <p:cNvSpPr>
            <a:spLocks noChangeArrowheads="1"/>
          </p:cNvSpPr>
          <p:nvPr/>
        </p:nvSpPr>
        <p:spPr bwMode="auto">
          <a:xfrm>
            <a:off x="1166813" y="304800"/>
            <a:ext cx="64627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3200">
                <a:solidFill>
                  <a:schemeClr val="tx2"/>
                </a:solidFill>
                <a:latin typeface="Calibri" pitchFamily="34" charset="0"/>
              </a:rPr>
              <a:t>Glowinkowski</a:t>
            </a:r>
            <a:r>
              <a:rPr lang="en-GB" sz="3200" baseline="30000">
                <a:solidFill>
                  <a:schemeClr val="tx2"/>
                </a:solidFill>
                <a:latin typeface="Calibri" pitchFamily="34" charset="0"/>
              </a:rPr>
              <a:t>™</a:t>
            </a:r>
            <a:r>
              <a:rPr lang="en-GB" sz="3200">
                <a:solidFill>
                  <a:schemeClr val="tx2"/>
                </a:solidFill>
                <a:latin typeface="Calibri" pitchFamily="34" charset="0"/>
              </a:rPr>
              <a:t> Integrated Framework</a:t>
            </a:r>
            <a:endParaRPr lang="en-US" sz="320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746500" y="1309688"/>
            <a:ext cx="1611313" cy="568325"/>
            <a:chOff x="2358" y="278"/>
            <a:chExt cx="1015" cy="46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702" name="Rectangle 7"/>
            <p:cNvSpPr>
              <a:spLocks noChangeArrowheads="1"/>
            </p:cNvSpPr>
            <p:nvPr/>
          </p:nvSpPr>
          <p:spPr bwMode="auto">
            <a:xfrm>
              <a:off x="2358" y="278"/>
              <a:ext cx="1015" cy="4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703" name="Rectangle 8"/>
            <p:cNvSpPr>
              <a:spLocks noChangeArrowheads="1"/>
            </p:cNvSpPr>
            <p:nvPr/>
          </p:nvSpPr>
          <p:spPr bwMode="auto">
            <a:xfrm>
              <a:off x="2358" y="278"/>
              <a:ext cx="1015" cy="466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6387" name="Rectangle 42"/>
          <p:cNvSpPr>
            <a:spLocks noChangeArrowheads="1"/>
          </p:cNvSpPr>
          <p:nvPr/>
        </p:nvSpPr>
        <p:spPr bwMode="auto">
          <a:xfrm>
            <a:off x="4264025" y="1395413"/>
            <a:ext cx="6937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Strategic 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6388" name="Rectangle 43"/>
          <p:cNvSpPr>
            <a:spLocks noChangeArrowheads="1"/>
          </p:cNvSpPr>
          <p:nvPr/>
        </p:nvSpPr>
        <p:spPr bwMode="auto">
          <a:xfrm>
            <a:off x="4197350" y="1611313"/>
            <a:ext cx="7699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Objectives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6389" name="Freeform 70"/>
          <p:cNvSpPr>
            <a:spLocks noEditPoints="1"/>
          </p:cNvSpPr>
          <p:nvPr/>
        </p:nvSpPr>
        <p:spPr bwMode="auto">
          <a:xfrm>
            <a:off x="2652713" y="1973263"/>
            <a:ext cx="3833812" cy="184150"/>
          </a:xfrm>
          <a:custGeom>
            <a:avLst/>
            <a:gdLst>
              <a:gd name="T0" fmla="*/ 2147483647 w 7611"/>
              <a:gd name="T1" fmla="*/ 2147483647 h 475"/>
              <a:gd name="T2" fmla="*/ 2147483647 w 7611"/>
              <a:gd name="T3" fmla="*/ 2147483647 h 475"/>
              <a:gd name="T4" fmla="*/ 2147483647 w 7611"/>
              <a:gd name="T5" fmla="*/ 0 h 475"/>
              <a:gd name="T6" fmla="*/ 2147483647 w 7611"/>
              <a:gd name="T7" fmla="*/ 0 h 475"/>
              <a:gd name="T8" fmla="*/ 2147483647 w 7611"/>
              <a:gd name="T9" fmla="*/ 2147483647 h 475"/>
              <a:gd name="T10" fmla="*/ 2147483647 w 7611"/>
              <a:gd name="T11" fmla="*/ 2147483647 h 475"/>
              <a:gd name="T12" fmla="*/ 2147483647 w 7611"/>
              <a:gd name="T13" fmla="*/ 2147483647 h 475"/>
              <a:gd name="T14" fmla="*/ 2147483647 w 7611"/>
              <a:gd name="T15" fmla="*/ 2147483647 h 475"/>
              <a:gd name="T16" fmla="*/ 2147483647 w 7611"/>
              <a:gd name="T17" fmla="*/ 2147483647 h 475"/>
              <a:gd name="T18" fmla="*/ 2147483647 w 7611"/>
              <a:gd name="T19" fmla="*/ 2147483647 h 475"/>
              <a:gd name="T20" fmla="*/ 2147483647 w 7611"/>
              <a:gd name="T21" fmla="*/ 2147483647 h 475"/>
              <a:gd name="T22" fmla="*/ 2147483647 w 7611"/>
              <a:gd name="T23" fmla="*/ 2147483647 h 475"/>
              <a:gd name="T24" fmla="*/ 2147483647 w 7611"/>
              <a:gd name="T25" fmla="*/ 2147483647 h 475"/>
              <a:gd name="T26" fmla="*/ 2147483647 w 7611"/>
              <a:gd name="T27" fmla="*/ 2147483647 h 475"/>
              <a:gd name="T28" fmla="*/ 2147483647 w 7611"/>
              <a:gd name="T29" fmla="*/ 2147483647 h 475"/>
              <a:gd name="T30" fmla="*/ 0 w 7611"/>
              <a:gd name="T31" fmla="*/ 2147483647 h 475"/>
              <a:gd name="T32" fmla="*/ 2147483647 w 7611"/>
              <a:gd name="T33" fmla="*/ 2147483647 h 475"/>
              <a:gd name="T34" fmla="*/ 2147483647 w 7611"/>
              <a:gd name="T35" fmla="*/ 2147483647 h 475"/>
              <a:gd name="T36" fmla="*/ 2147483647 w 7611"/>
              <a:gd name="T37" fmla="*/ 2147483647 h 475"/>
              <a:gd name="T38" fmla="*/ 2147483647 w 7611"/>
              <a:gd name="T39" fmla="*/ 2147483647 h 475"/>
              <a:gd name="T40" fmla="*/ 2147483647 w 7611"/>
              <a:gd name="T41" fmla="*/ 2147483647 h 47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7611"/>
              <a:gd name="T64" fmla="*/ 0 h 475"/>
              <a:gd name="T65" fmla="*/ 7611 w 7611"/>
              <a:gd name="T66" fmla="*/ 475 h 47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7611" h="475">
                <a:moveTo>
                  <a:pt x="50" y="350"/>
                </a:moveTo>
                <a:lnTo>
                  <a:pt x="50" y="25"/>
                </a:lnTo>
                <a:cubicBezTo>
                  <a:pt x="50" y="11"/>
                  <a:pt x="61" y="0"/>
                  <a:pt x="75" y="0"/>
                </a:cubicBezTo>
                <a:lnTo>
                  <a:pt x="7525" y="0"/>
                </a:lnTo>
                <a:cubicBezTo>
                  <a:pt x="7539" y="0"/>
                  <a:pt x="7550" y="11"/>
                  <a:pt x="7550" y="24"/>
                </a:cubicBezTo>
                <a:lnTo>
                  <a:pt x="7562" y="349"/>
                </a:lnTo>
                <a:lnTo>
                  <a:pt x="7512" y="351"/>
                </a:lnTo>
                <a:lnTo>
                  <a:pt x="7500" y="26"/>
                </a:lnTo>
                <a:lnTo>
                  <a:pt x="7525" y="50"/>
                </a:lnTo>
                <a:lnTo>
                  <a:pt x="75" y="50"/>
                </a:lnTo>
                <a:lnTo>
                  <a:pt x="100" y="25"/>
                </a:lnTo>
                <a:lnTo>
                  <a:pt x="100" y="350"/>
                </a:lnTo>
                <a:lnTo>
                  <a:pt x="50" y="350"/>
                </a:lnTo>
                <a:close/>
                <a:moveTo>
                  <a:pt x="150" y="325"/>
                </a:moveTo>
                <a:lnTo>
                  <a:pt x="75" y="475"/>
                </a:lnTo>
                <a:lnTo>
                  <a:pt x="0" y="325"/>
                </a:lnTo>
                <a:lnTo>
                  <a:pt x="150" y="325"/>
                </a:lnTo>
                <a:close/>
                <a:moveTo>
                  <a:pt x="7611" y="322"/>
                </a:moveTo>
                <a:lnTo>
                  <a:pt x="7542" y="475"/>
                </a:lnTo>
                <a:lnTo>
                  <a:pt x="7461" y="328"/>
                </a:lnTo>
                <a:lnTo>
                  <a:pt x="7611" y="32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1863726" y="2157413"/>
            <a:ext cx="1746250" cy="636587"/>
            <a:chOff x="1143" y="973"/>
            <a:chExt cx="1100" cy="52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682" name="Rectangle 37"/>
            <p:cNvSpPr>
              <a:spLocks noChangeArrowheads="1"/>
            </p:cNvSpPr>
            <p:nvPr/>
          </p:nvSpPr>
          <p:spPr bwMode="auto">
            <a:xfrm>
              <a:off x="1143" y="973"/>
              <a:ext cx="1100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83" name="Rectangle 38"/>
            <p:cNvSpPr>
              <a:spLocks noChangeArrowheads="1"/>
            </p:cNvSpPr>
            <p:nvPr/>
          </p:nvSpPr>
          <p:spPr bwMode="auto">
            <a:xfrm>
              <a:off x="1143" y="973"/>
              <a:ext cx="1100" cy="523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6391" name="Rectangle 39"/>
          <p:cNvSpPr>
            <a:spLocks noChangeArrowheads="1"/>
          </p:cNvSpPr>
          <p:nvPr/>
        </p:nvSpPr>
        <p:spPr bwMode="auto">
          <a:xfrm>
            <a:off x="2551113" y="2193925"/>
            <a:ext cx="4397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Critical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6392" name="Rectangle 40"/>
          <p:cNvSpPr>
            <a:spLocks noChangeArrowheads="1"/>
          </p:cNvSpPr>
          <p:nvPr/>
        </p:nvSpPr>
        <p:spPr bwMode="auto">
          <a:xfrm>
            <a:off x="2524125" y="2409825"/>
            <a:ext cx="4778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Success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6393" name="Rectangle 41"/>
          <p:cNvSpPr>
            <a:spLocks noChangeArrowheads="1"/>
          </p:cNvSpPr>
          <p:nvPr/>
        </p:nvSpPr>
        <p:spPr bwMode="auto">
          <a:xfrm>
            <a:off x="2541588" y="2625725"/>
            <a:ext cx="4572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Factors</a:t>
            </a:r>
            <a:endParaRPr lang="en-US" sz="3200">
              <a:latin typeface="Calibri" pitchFamily="34" charset="0"/>
            </a:endParaRPr>
          </a:p>
        </p:txBody>
      </p: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5610225" y="2157413"/>
            <a:ext cx="1746250" cy="636587"/>
            <a:chOff x="3512" y="973"/>
            <a:chExt cx="1100" cy="52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680" name="Rectangle 45"/>
            <p:cNvSpPr>
              <a:spLocks noChangeArrowheads="1"/>
            </p:cNvSpPr>
            <p:nvPr/>
          </p:nvSpPr>
          <p:spPr bwMode="auto">
            <a:xfrm>
              <a:off x="3512" y="973"/>
              <a:ext cx="1100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81" name="Rectangle 46"/>
            <p:cNvSpPr>
              <a:spLocks noChangeArrowheads="1"/>
            </p:cNvSpPr>
            <p:nvPr/>
          </p:nvSpPr>
          <p:spPr bwMode="auto">
            <a:xfrm>
              <a:off x="3512" y="973"/>
              <a:ext cx="1100" cy="523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6395" name="Rectangle 47"/>
          <p:cNvSpPr>
            <a:spLocks noChangeArrowheads="1"/>
          </p:cNvSpPr>
          <p:nvPr/>
        </p:nvSpPr>
        <p:spPr bwMode="auto">
          <a:xfrm>
            <a:off x="6294438" y="2193925"/>
            <a:ext cx="4397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Critical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6396" name="Rectangle 48"/>
          <p:cNvSpPr>
            <a:spLocks noChangeArrowheads="1"/>
          </p:cNvSpPr>
          <p:nvPr/>
        </p:nvSpPr>
        <p:spPr bwMode="auto">
          <a:xfrm>
            <a:off x="6273800" y="2409825"/>
            <a:ext cx="4778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Success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6397" name="Rectangle 49"/>
          <p:cNvSpPr>
            <a:spLocks noChangeArrowheads="1"/>
          </p:cNvSpPr>
          <p:nvPr/>
        </p:nvSpPr>
        <p:spPr bwMode="auto">
          <a:xfrm>
            <a:off x="6205538" y="2625725"/>
            <a:ext cx="5492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Factors</a:t>
            </a:r>
            <a:endParaRPr lang="en-US" sz="3200">
              <a:latin typeface="Calibri" pitchFamily="34" charset="0"/>
            </a:endParaRPr>
          </a:p>
        </p:txBody>
      </p:sp>
      <p:grpSp>
        <p:nvGrpSpPr>
          <p:cNvPr id="5" name="Group 50"/>
          <p:cNvGrpSpPr>
            <a:grpSpLocks/>
          </p:cNvGrpSpPr>
          <p:nvPr/>
        </p:nvGrpSpPr>
        <p:grpSpPr bwMode="auto">
          <a:xfrm>
            <a:off x="3730625" y="2157413"/>
            <a:ext cx="1746250" cy="636587"/>
            <a:chOff x="2328" y="973"/>
            <a:chExt cx="1100" cy="52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678" name="Rectangle 51"/>
            <p:cNvSpPr>
              <a:spLocks noChangeArrowheads="1"/>
            </p:cNvSpPr>
            <p:nvPr/>
          </p:nvSpPr>
          <p:spPr bwMode="auto">
            <a:xfrm>
              <a:off x="2328" y="973"/>
              <a:ext cx="1100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79" name="Rectangle 52"/>
            <p:cNvSpPr>
              <a:spLocks noChangeArrowheads="1"/>
            </p:cNvSpPr>
            <p:nvPr/>
          </p:nvSpPr>
          <p:spPr bwMode="auto">
            <a:xfrm>
              <a:off x="2328" y="973"/>
              <a:ext cx="1100" cy="523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6399" name="Rectangle 53"/>
          <p:cNvSpPr>
            <a:spLocks noChangeArrowheads="1"/>
          </p:cNvSpPr>
          <p:nvPr/>
        </p:nvSpPr>
        <p:spPr bwMode="auto">
          <a:xfrm>
            <a:off x="4430713" y="2193925"/>
            <a:ext cx="4397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Critical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6400" name="Rectangle 54"/>
          <p:cNvSpPr>
            <a:spLocks noChangeArrowheads="1"/>
          </p:cNvSpPr>
          <p:nvPr/>
        </p:nvSpPr>
        <p:spPr bwMode="auto">
          <a:xfrm>
            <a:off x="4395788" y="2409825"/>
            <a:ext cx="4778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Success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6401" name="Rectangle 55"/>
          <p:cNvSpPr>
            <a:spLocks noChangeArrowheads="1"/>
          </p:cNvSpPr>
          <p:nvPr/>
        </p:nvSpPr>
        <p:spPr bwMode="auto">
          <a:xfrm>
            <a:off x="4405313" y="2625725"/>
            <a:ext cx="4572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Factors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6402" name="Freeform 70"/>
          <p:cNvSpPr>
            <a:spLocks noEditPoints="1"/>
          </p:cNvSpPr>
          <p:nvPr/>
        </p:nvSpPr>
        <p:spPr bwMode="auto">
          <a:xfrm>
            <a:off x="2684463" y="1973263"/>
            <a:ext cx="3833812" cy="184150"/>
          </a:xfrm>
          <a:custGeom>
            <a:avLst/>
            <a:gdLst>
              <a:gd name="T0" fmla="*/ 2147483647 w 7611"/>
              <a:gd name="T1" fmla="*/ 2147483647 h 475"/>
              <a:gd name="T2" fmla="*/ 2147483647 w 7611"/>
              <a:gd name="T3" fmla="*/ 2147483647 h 475"/>
              <a:gd name="T4" fmla="*/ 2147483647 w 7611"/>
              <a:gd name="T5" fmla="*/ 0 h 475"/>
              <a:gd name="T6" fmla="*/ 2147483647 w 7611"/>
              <a:gd name="T7" fmla="*/ 0 h 475"/>
              <a:gd name="T8" fmla="*/ 2147483647 w 7611"/>
              <a:gd name="T9" fmla="*/ 2147483647 h 475"/>
              <a:gd name="T10" fmla="*/ 2147483647 w 7611"/>
              <a:gd name="T11" fmla="*/ 2147483647 h 475"/>
              <a:gd name="T12" fmla="*/ 2147483647 w 7611"/>
              <a:gd name="T13" fmla="*/ 2147483647 h 475"/>
              <a:gd name="T14" fmla="*/ 2147483647 w 7611"/>
              <a:gd name="T15" fmla="*/ 2147483647 h 475"/>
              <a:gd name="T16" fmla="*/ 2147483647 w 7611"/>
              <a:gd name="T17" fmla="*/ 2147483647 h 475"/>
              <a:gd name="T18" fmla="*/ 2147483647 w 7611"/>
              <a:gd name="T19" fmla="*/ 2147483647 h 475"/>
              <a:gd name="T20" fmla="*/ 2147483647 w 7611"/>
              <a:gd name="T21" fmla="*/ 2147483647 h 475"/>
              <a:gd name="T22" fmla="*/ 2147483647 w 7611"/>
              <a:gd name="T23" fmla="*/ 2147483647 h 475"/>
              <a:gd name="T24" fmla="*/ 2147483647 w 7611"/>
              <a:gd name="T25" fmla="*/ 2147483647 h 475"/>
              <a:gd name="T26" fmla="*/ 2147483647 w 7611"/>
              <a:gd name="T27" fmla="*/ 2147483647 h 475"/>
              <a:gd name="T28" fmla="*/ 2147483647 w 7611"/>
              <a:gd name="T29" fmla="*/ 2147483647 h 475"/>
              <a:gd name="T30" fmla="*/ 0 w 7611"/>
              <a:gd name="T31" fmla="*/ 2147483647 h 475"/>
              <a:gd name="T32" fmla="*/ 2147483647 w 7611"/>
              <a:gd name="T33" fmla="*/ 2147483647 h 475"/>
              <a:gd name="T34" fmla="*/ 2147483647 w 7611"/>
              <a:gd name="T35" fmla="*/ 2147483647 h 475"/>
              <a:gd name="T36" fmla="*/ 2147483647 w 7611"/>
              <a:gd name="T37" fmla="*/ 2147483647 h 475"/>
              <a:gd name="T38" fmla="*/ 2147483647 w 7611"/>
              <a:gd name="T39" fmla="*/ 2147483647 h 475"/>
              <a:gd name="T40" fmla="*/ 2147483647 w 7611"/>
              <a:gd name="T41" fmla="*/ 2147483647 h 47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7611"/>
              <a:gd name="T64" fmla="*/ 0 h 475"/>
              <a:gd name="T65" fmla="*/ 7611 w 7611"/>
              <a:gd name="T66" fmla="*/ 475 h 47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7611" h="475">
                <a:moveTo>
                  <a:pt x="50" y="350"/>
                </a:moveTo>
                <a:lnTo>
                  <a:pt x="50" y="25"/>
                </a:lnTo>
                <a:cubicBezTo>
                  <a:pt x="50" y="11"/>
                  <a:pt x="61" y="0"/>
                  <a:pt x="75" y="0"/>
                </a:cubicBezTo>
                <a:lnTo>
                  <a:pt x="7525" y="0"/>
                </a:lnTo>
                <a:cubicBezTo>
                  <a:pt x="7539" y="0"/>
                  <a:pt x="7550" y="11"/>
                  <a:pt x="7550" y="24"/>
                </a:cubicBezTo>
                <a:lnTo>
                  <a:pt x="7562" y="349"/>
                </a:lnTo>
                <a:lnTo>
                  <a:pt x="7512" y="351"/>
                </a:lnTo>
                <a:lnTo>
                  <a:pt x="7500" y="26"/>
                </a:lnTo>
                <a:lnTo>
                  <a:pt x="7525" y="50"/>
                </a:lnTo>
                <a:lnTo>
                  <a:pt x="75" y="50"/>
                </a:lnTo>
                <a:lnTo>
                  <a:pt x="100" y="25"/>
                </a:lnTo>
                <a:lnTo>
                  <a:pt x="100" y="350"/>
                </a:lnTo>
                <a:lnTo>
                  <a:pt x="50" y="350"/>
                </a:lnTo>
                <a:close/>
                <a:moveTo>
                  <a:pt x="150" y="325"/>
                </a:moveTo>
                <a:lnTo>
                  <a:pt x="75" y="475"/>
                </a:lnTo>
                <a:lnTo>
                  <a:pt x="0" y="325"/>
                </a:lnTo>
                <a:lnTo>
                  <a:pt x="150" y="325"/>
                </a:lnTo>
                <a:close/>
                <a:moveTo>
                  <a:pt x="7611" y="322"/>
                </a:moveTo>
                <a:lnTo>
                  <a:pt x="7542" y="475"/>
                </a:lnTo>
                <a:lnTo>
                  <a:pt x="7461" y="328"/>
                </a:lnTo>
                <a:lnTo>
                  <a:pt x="7611" y="32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3" name="Freeform 69"/>
          <p:cNvSpPr>
            <a:spLocks noEditPoints="1"/>
          </p:cNvSpPr>
          <p:nvPr/>
        </p:nvSpPr>
        <p:spPr bwMode="auto">
          <a:xfrm>
            <a:off x="4533900" y="1895475"/>
            <a:ext cx="74613" cy="261938"/>
          </a:xfrm>
          <a:custGeom>
            <a:avLst/>
            <a:gdLst>
              <a:gd name="T0" fmla="*/ 2147483647 w 47"/>
              <a:gd name="T1" fmla="*/ 0 h 215"/>
              <a:gd name="T2" fmla="*/ 2147483647 w 47"/>
              <a:gd name="T3" fmla="*/ 2147483647 h 215"/>
              <a:gd name="T4" fmla="*/ 2147483647 w 47"/>
              <a:gd name="T5" fmla="*/ 2147483647 h 215"/>
              <a:gd name="T6" fmla="*/ 2147483647 w 47"/>
              <a:gd name="T7" fmla="*/ 0 h 215"/>
              <a:gd name="T8" fmla="*/ 2147483647 w 47"/>
              <a:gd name="T9" fmla="*/ 0 h 215"/>
              <a:gd name="T10" fmla="*/ 2147483647 w 47"/>
              <a:gd name="T11" fmla="*/ 2147483647 h 215"/>
              <a:gd name="T12" fmla="*/ 2147483647 w 47"/>
              <a:gd name="T13" fmla="*/ 2147483647 h 215"/>
              <a:gd name="T14" fmla="*/ 0 w 47"/>
              <a:gd name="T15" fmla="*/ 2147483647 h 215"/>
              <a:gd name="T16" fmla="*/ 2147483647 w 47"/>
              <a:gd name="T17" fmla="*/ 2147483647 h 21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"/>
              <a:gd name="T28" fmla="*/ 0 h 215"/>
              <a:gd name="T29" fmla="*/ 47 w 47"/>
              <a:gd name="T30" fmla="*/ 215 h 21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" h="215">
                <a:moveTo>
                  <a:pt x="31" y="0"/>
                </a:moveTo>
                <a:lnTo>
                  <a:pt x="31" y="175"/>
                </a:lnTo>
                <a:lnTo>
                  <a:pt x="16" y="175"/>
                </a:lnTo>
                <a:lnTo>
                  <a:pt x="16" y="0"/>
                </a:lnTo>
                <a:lnTo>
                  <a:pt x="31" y="0"/>
                </a:lnTo>
                <a:close/>
                <a:moveTo>
                  <a:pt x="47" y="167"/>
                </a:moveTo>
                <a:lnTo>
                  <a:pt x="24" y="215"/>
                </a:lnTo>
                <a:lnTo>
                  <a:pt x="0" y="167"/>
                </a:lnTo>
                <a:lnTo>
                  <a:pt x="47" y="167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24"/>
          <p:cNvGrpSpPr>
            <a:grpSpLocks/>
          </p:cNvGrpSpPr>
          <p:nvPr/>
        </p:nvGrpSpPr>
        <p:grpSpPr bwMode="auto">
          <a:xfrm>
            <a:off x="3765550" y="3033713"/>
            <a:ext cx="1611313" cy="566737"/>
            <a:chOff x="2370" y="1692"/>
            <a:chExt cx="1015" cy="465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26690" name="Rectangle 25"/>
            <p:cNvSpPr>
              <a:spLocks noChangeArrowheads="1"/>
            </p:cNvSpPr>
            <p:nvPr/>
          </p:nvSpPr>
          <p:spPr bwMode="auto">
            <a:xfrm>
              <a:off x="2370" y="1692"/>
              <a:ext cx="1015" cy="4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91" name="Rectangle 26"/>
            <p:cNvSpPr>
              <a:spLocks noChangeArrowheads="1"/>
            </p:cNvSpPr>
            <p:nvPr/>
          </p:nvSpPr>
          <p:spPr bwMode="auto">
            <a:xfrm>
              <a:off x="2370" y="1692"/>
              <a:ext cx="1015" cy="46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6405" name="Rectangle 56"/>
          <p:cNvSpPr>
            <a:spLocks noChangeArrowheads="1"/>
          </p:cNvSpPr>
          <p:nvPr/>
        </p:nvSpPr>
        <p:spPr bwMode="auto">
          <a:xfrm>
            <a:off x="4103688" y="3146425"/>
            <a:ext cx="9715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Predispositions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6406" name="Rectangle 57"/>
          <p:cNvSpPr>
            <a:spLocks noChangeArrowheads="1"/>
          </p:cNvSpPr>
          <p:nvPr/>
        </p:nvSpPr>
        <p:spPr bwMode="auto">
          <a:xfrm>
            <a:off x="3997325" y="3362325"/>
            <a:ext cx="11620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and Motivations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6407" name="Line 67"/>
          <p:cNvSpPr>
            <a:spLocks noChangeShapeType="1"/>
          </p:cNvSpPr>
          <p:nvPr/>
        </p:nvSpPr>
        <p:spPr bwMode="auto">
          <a:xfrm>
            <a:off x="1962150" y="2878138"/>
            <a:ext cx="5240338" cy="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8" name="Freeform 71"/>
          <p:cNvSpPr>
            <a:spLocks noEditPoints="1"/>
          </p:cNvSpPr>
          <p:nvPr/>
        </p:nvSpPr>
        <p:spPr bwMode="auto">
          <a:xfrm>
            <a:off x="2663825" y="2774950"/>
            <a:ext cx="76200" cy="258763"/>
          </a:xfrm>
          <a:custGeom>
            <a:avLst/>
            <a:gdLst>
              <a:gd name="T0" fmla="*/ 2147483647 w 48"/>
              <a:gd name="T1" fmla="*/ 0 h 212"/>
              <a:gd name="T2" fmla="*/ 2147483647 w 48"/>
              <a:gd name="T3" fmla="*/ 2147483647 h 212"/>
              <a:gd name="T4" fmla="*/ 2147483647 w 48"/>
              <a:gd name="T5" fmla="*/ 2147483647 h 212"/>
              <a:gd name="T6" fmla="*/ 2147483647 w 48"/>
              <a:gd name="T7" fmla="*/ 0 h 212"/>
              <a:gd name="T8" fmla="*/ 2147483647 w 48"/>
              <a:gd name="T9" fmla="*/ 0 h 212"/>
              <a:gd name="T10" fmla="*/ 2147483647 w 48"/>
              <a:gd name="T11" fmla="*/ 2147483647 h 212"/>
              <a:gd name="T12" fmla="*/ 2147483647 w 48"/>
              <a:gd name="T13" fmla="*/ 2147483647 h 212"/>
              <a:gd name="T14" fmla="*/ 0 w 48"/>
              <a:gd name="T15" fmla="*/ 2147483647 h 212"/>
              <a:gd name="T16" fmla="*/ 2147483647 w 48"/>
              <a:gd name="T17" fmla="*/ 2147483647 h 2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8"/>
              <a:gd name="T28" fmla="*/ 0 h 212"/>
              <a:gd name="T29" fmla="*/ 48 w 48"/>
              <a:gd name="T30" fmla="*/ 212 h 21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8" h="212">
                <a:moveTo>
                  <a:pt x="32" y="0"/>
                </a:moveTo>
                <a:lnTo>
                  <a:pt x="32" y="172"/>
                </a:lnTo>
                <a:lnTo>
                  <a:pt x="16" y="172"/>
                </a:lnTo>
                <a:lnTo>
                  <a:pt x="16" y="0"/>
                </a:lnTo>
                <a:lnTo>
                  <a:pt x="32" y="0"/>
                </a:lnTo>
                <a:close/>
                <a:moveTo>
                  <a:pt x="48" y="165"/>
                </a:moveTo>
                <a:lnTo>
                  <a:pt x="24" y="212"/>
                </a:lnTo>
                <a:lnTo>
                  <a:pt x="0" y="165"/>
                </a:lnTo>
                <a:lnTo>
                  <a:pt x="48" y="165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09" name="Freeform 72"/>
          <p:cNvSpPr>
            <a:spLocks noEditPoints="1"/>
          </p:cNvSpPr>
          <p:nvPr/>
        </p:nvSpPr>
        <p:spPr bwMode="auto">
          <a:xfrm>
            <a:off x="6426200" y="2774950"/>
            <a:ext cx="74613" cy="258763"/>
          </a:xfrm>
          <a:custGeom>
            <a:avLst/>
            <a:gdLst>
              <a:gd name="T0" fmla="*/ 2147483647 w 47"/>
              <a:gd name="T1" fmla="*/ 0 h 212"/>
              <a:gd name="T2" fmla="*/ 2147483647 w 47"/>
              <a:gd name="T3" fmla="*/ 2147483647 h 212"/>
              <a:gd name="T4" fmla="*/ 2147483647 w 47"/>
              <a:gd name="T5" fmla="*/ 2147483647 h 212"/>
              <a:gd name="T6" fmla="*/ 2147483647 w 47"/>
              <a:gd name="T7" fmla="*/ 0 h 212"/>
              <a:gd name="T8" fmla="*/ 2147483647 w 47"/>
              <a:gd name="T9" fmla="*/ 0 h 212"/>
              <a:gd name="T10" fmla="*/ 2147483647 w 47"/>
              <a:gd name="T11" fmla="*/ 2147483647 h 212"/>
              <a:gd name="T12" fmla="*/ 2147483647 w 47"/>
              <a:gd name="T13" fmla="*/ 2147483647 h 212"/>
              <a:gd name="T14" fmla="*/ 0 w 47"/>
              <a:gd name="T15" fmla="*/ 2147483647 h 212"/>
              <a:gd name="T16" fmla="*/ 2147483647 w 47"/>
              <a:gd name="T17" fmla="*/ 2147483647 h 2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"/>
              <a:gd name="T28" fmla="*/ 0 h 212"/>
              <a:gd name="T29" fmla="*/ 47 w 47"/>
              <a:gd name="T30" fmla="*/ 212 h 21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" h="212">
                <a:moveTo>
                  <a:pt x="31" y="0"/>
                </a:moveTo>
                <a:lnTo>
                  <a:pt x="31" y="172"/>
                </a:lnTo>
                <a:lnTo>
                  <a:pt x="16" y="172"/>
                </a:lnTo>
                <a:lnTo>
                  <a:pt x="16" y="0"/>
                </a:lnTo>
                <a:lnTo>
                  <a:pt x="31" y="0"/>
                </a:lnTo>
                <a:close/>
                <a:moveTo>
                  <a:pt x="47" y="165"/>
                </a:moveTo>
                <a:lnTo>
                  <a:pt x="24" y="212"/>
                </a:lnTo>
                <a:lnTo>
                  <a:pt x="0" y="165"/>
                </a:lnTo>
                <a:lnTo>
                  <a:pt x="47" y="165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10" name="Freeform 73"/>
          <p:cNvSpPr>
            <a:spLocks noEditPoints="1"/>
          </p:cNvSpPr>
          <p:nvPr/>
        </p:nvSpPr>
        <p:spPr bwMode="auto">
          <a:xfrm>
            <a:off x="4545013" y="2774950"/>
            <a:ext cx="74612" cy="258763"/>
          </a:xfrm>
          <a:custGeom>
            <a:avLst/>
            <a:gdLst>
              <a:gd name="T0" fmla="*/ 2147483647 w 47"/>
              <a:gd name="T1" fmla="*/ 0 h 212"/>
              <a:gd name="T2" fmla="*/ 2147483647 w 47"/>
              <a:gd name="T3" fmla="*/ 2147483647 h 212"/>
              <a:gd name="T4" fmla="*/ 2147483647 w 47"/>
              <a:gd name="T5" fmla="*/ 2147483647 h 212"/>
              <a:gd name="T6" fmla="*/ 2147483647 w 47"/>
              <a:gd name="T7" fmla="*/ 0 h 212"/>
              <a:gd name="T8" fmla="*/ 2147483647 w 47"/>
              <a:gd name="T9" fmla="*/ 0 h 212"/>
              <a:gd name="T10" fmla="*/ 2147483647 w 47"/>
              <a:gd name="T11" fmla="*/ 2147483647 h 212"/>
              <a:gd name="T12" fmla="*/ 2147483647 w 47"/>
              <a:gd name="T13" fmla="*/ 2147483647 h 212"/>
              <a:gd name="T14" fmla="*/ 0 w 47"/>
              <a:gd name="T15" fmla="*/ 2147483647 h 212"/>
              <a:gd name="T16" fmla="*/ 2147483647 w 47"/>
              <a:gd name="T17" fmla="*/ 2147483647 h 2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"/>
              <a:gd name="T28" fmla="*/ 0 h 212"/>
              <a:gd name="T29" fmla="*/ 47 w 47"/>
              <a:gd name="T30" fmla="*/ 212 h 21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" h="212">
                <a:moveTo>
                  <a:pt x="31" y="0"/>
                </a:moveTo>
                <a:lnTo>
                  <a:pt x="31" y="172"/>
                </a:lnTo>
                <a:lnTo>
                  <a:pt x="16" y="172"/>
                </a:lnTo>
                <a:lnTo>
                  <a:pt x="16" y="0"/>
                </a:lnTo>
                <a:lnTo>
                  <a:pt x="31" y="0"/>
                </a:lnTo>
                <a:close/>
                <a:moveTo>
                  <a:pt x="47" y="165"/>
                </a:moveTo>
                <a:lnTo>
                  <a:pt x="24" y="212"/>
                </a:lnTo>
                <a:lnTo>
                  <a:pt x="0" y="165"/>
                </a:lnTo>
                <a:lnTo>
                  <a:pt x="47" y="165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11" name="Rectangle 86"/>
          <p:cNvSpPr>
            <a:spLocks noChangeArrowheads="1"/>
          </p:cNvSpPr>
          <p:nvPr/>
        </p:nvSpPr>
        <p:spPr bwMode="auto">
          <a:xfrm>
            <a:off x="1166813" y="304800"/>
            <a:ext cx="64627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3200">
                <a:solidFill>
                  <a:schemeClr val="tx2"/>
                </a:solidFill>
                <a:latin typeface="Calibri" pitchFamily="34" charset="0"/>
              </a:rPr>
              <a:t>Glowinkowski</a:t>
            </a:r>
            <a:r>
              <a:rPr lang="en-GB" sz="3200" baseline="30000">
                <a:solidFill>
                  <a:schemeClr val="tx2"/>
                </a:solidFill>
                <a:latin typeface="Calibri" pitchFamily="34" charset="0"/>
              </a:rPr>
              <a:t>™</a:t>
            </a:r>
            <a:r>
              <a:rPr lang="en-GB" sz="3200">
                <a:solidFill>
                  <a:schemeClr val="tx2"/>
                </a:solidFill>
                <a:latin typeface="Calibri" pitchFamily="34" charset="0"/>
              </a:rPr>
              <a:t> Integrated Framework</a:t>
            </a:r>
            <a:endParaRPr lang="en-US" sz="320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746500" y="1309688"/>
            <a:ext cx="1611313" cy="568325"/>
            <a:chOff x="2358" y="278"/>
            <a:chExt cx="1015" cy="46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702" name="Rectangle 7"/>
            <p:cNvSpPr>
              <a:spLocks noChangeArrowheads="1"/>
            </p:cNvSpPr>
            <p:nvPr/>
          </p:nvSpPr>
          <p:spPr bwMode="auto">
            <a:xfrm>
              <a:off x="2358" y="278"/>
              <a:ext cx="1015" cy="4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703" name="Rectangle 8"/>
            <p:cNvSpPr>
              <a:spLocks noChangeArrowheads="1"/>
            </p:cNvSpPr>
            <p:nvPr/>
          </p:nvSpPr>
          <p:spPr bwMode="auto">
            <a:xfrm>
              <a:off x="2358" y="278"/>
              <a:ext cx="1015" cy="466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8435" name="Rectangle 42"/>
          <p:cNvSpPr>
            <a:spLocks noChangeArrowheads="1"/>
          </p:cNvSpPr>
          <p:nvPr/>
        </p:nvSpPr>
        <p:spPr bwMode="auto">
          <a:xfrm>
            <a:off x="4264025" y="1395413"/>
            <a:ext cx="6937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Strategic 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8436" name="Rectangle 43"/>
          <p:cNvSpPr>
            <a:spLocks noChangeArrowheads="1"/>
          </p:cNvSpPr>
          <p:nvPr/>
        </p:nvSpPr>
        <p:spPr bwMode="auto">
          <a:xfrm>
            <a:off x="4197350" y="1611313"/>
            <a:ext cx="7699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Objectives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8437" name="Freeform 70"/>
          <p:cNvSpPr>
            <a:spLocks noEditPoints="1"/>
          </p:cNvSpPr>
          <p:nvPr/>
        </p:nvSpPr>
        <p:spPr bwMode="auto">
          <a:xfrm>
            <a:off x="2652713" y="1973263"/>
            <a:ext cx="3833812" cy="184150"/>
          </a:xfrm>
          <a:custGeom>
            <a:avLst/>
            <a:gdLst>
              <a:gd name="T0" fmla="*/ 2147483647 w 7611"/>
              <a:gd name="T1" fmla="*/ 2147483647 h 475"/>
              <a:gd name="T2" fmla="*/ 2147483647 w 7611"/>
              <a:gd name="T3" fmla="*/ 2147483647 h 475"/>
              <a:gd name="T4" fmla="*/ 2147483647 w 7611"/>
              <a:gd name="T5" fmla="*/ 0 h 475"/>
              <a:gd name="T6" fmla="*/ 2147483647 w 7611"/>
              <a:gd name="T7" fmla="*/ 0 h 475"/>
              <a:gd name="T8" fmla="*/ 2147483647 w 7611"/>
              <a:gd name="T9" fmla="*/ 2147483647 h 475"/>
              <a:gd name="T10" fmla="*/ 2147483647 w 7611"/>
              <a:gd name="T11" fmla="*/ 2147483647 h 475"/>
              <a:gd name="T12" fmla="*/ 2147483647 w 7611"/>
              <a:gd name="T13" fmla="*/ 2147483647 h 475"/>
              <a:gd name="T14" fmla="*/ 2147483647 w 7611"/>
              <a:gd name="T15" fmla="*/ 2147483647 h 475"/>
              <a:gd name="T16" fmla="*/ 2147483647 w 7611"/>
              <a:gd name="T17" fmla="*/ 2147483647 h 475"/>
              <a:gd name="T18" fmla="*/ 2147483647 w 7611"/>
              <a:gd name="T19" fmla="*/ 2147483647 h 475"/>
              <a:gd name="T20" fmla="*/ 2147483647 w 7611"/>
              <a:gd name="T21" fmla="*/ 2147483647 h 475"/>
              <a:gd name="T22" fmla="*/ 2147483647 w 7611"/>
              <a:gd name="T23" fmla="*/ 2147483647 h 475"/>
              <a:gd name="T24" fmla="*/ 2147483647 w 7611"/>
              <a:gd name="T25" fmla="*/ 2147483647 h 475"/>
              <a:gd name="T26" fmla="*/ 2147483647 w 7611"/>
              <a:gd name="T27" fmla="*/ 2147483647 h 475"/>
              <a:gd name="T28" fmla="*/ 2147483647 w 7611"/>
              <a:gd name="T29" fmla="*/ 2147483647 h 475"/>
              <a:gd name="T30" fmla="*/ 0 w 7611"/>
              <a:gd name="T31" fmla="*/ 2147483647 h 475"/>
              <a:gd name="T32" fmla="*/ 2147483647 w 7611"/>
              <a:gd name="T33" fmla="*/ 2147483647 h 475"/>
              <a:gd name="T34" fmla="*/ 2147483647 w 7611"/>
              <a:gd name="T35" fmla="*/ 2147483647 h 475"/>
              <a:gd name="T36" fmla="*/ 2147483647 w 7611"/>
              <a:gd name="T37" fmla="*/ 2147483647 h 475"/>
              <a:gd name="T38" fmla="*/ 2147483647 w 7611"/>
              <a:gd name="T39" fmla="*/ 2147483647 h 475"/>
              <a:gd name="T40" fmla="*/ 2147483647 w 7611"/>
              <a:gd name="T41" fmla="*/ 2147483647 h 47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7611"/>
              <a:gd name="T64" fmla="*/ 0 h 475"/>
              <a:gd name="T65" fmla="*/ 7611 w 7611"/>
              <a:gd name="T66" fmla="*/ 475 h 47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7611" h="475">
                <a:moveTo>
                  <a:pt x="50" y="350"/>
                </a:moveTo>
                <a:lnTo>
                  <a:pt x="50" y="25"/>
                </a:lnTo>
                <a:cubicBezTo>
                  <a:pt x="50" y="11"/>
                  <a:pt x="61" y="0"/>
                  <a:pt x="75" y="0"/>
                </a:cubicBezTo>
                <a:lnTo>
                  <a:pt x="7525" y="0"/>
                </a:lnTo>
                <a:cubicBezTo>
                  <a:pt x="7539" y="0"/>
                  <a:pt x="7550" y="11"/>
                  <a:pt x="7550" y="24"/>
                </a:cubicBezTo>
                <a:lnTo>
                  <a:pt x="7562" y="349"/>
                </a:lnTo>
                <a:lnTo>
                  <a:pt x="7512" y="351"/>
                </a:lnTo>
                <a:lnTo>
                  <a:pt x="7500" y="26"/>
                </a:lnTo>
                <a:lnTo>
                  <a:pt x="7525" y="50"/>
                </a:lnTo>
                <a:lnTo>
                  <a:pt x="75" y="50"/>
                </a:lnTo>
                <a:lnTo>
                  <a:pt x="100" y="25"/>
                </a:lnTo>
                <a:lnTo>
                  <a:pt x="100" y="350"/>
                </a:lnTo>
                <a:lnTo>
                  <a:pt x="50" y="350"/>
                </a:lnTo>
                <a:close/>
                <a:moveTo>
                  <a:pt x="150" y="325"/>
                </a:moveTo>
                <a:lnTo>
                  <a:pt x="75" y="475"/>
                </a:lnTo>
                <a:lnTo>
                  <a:pt x="0" y="325"/>
                </a:lnTo>
                <a:lnTo>
                  <a:pt x="150" y="325"/>
                </a:lnTo>
                <a:close/>
                <a:moveTo>
                  <a:pt x="7611" y="322"/>
                </a:moveTo>
                <a:lnTo>
                  <a:pt x="7542" y="475"/>
                </a:lnTo>
                <a:lnTo>
                  <a:pt x="7461" y="328"/>
                </a:lnTo>
                <a:lnTo>
                  <a:pt x="7611" y="32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1863726" y="2157413"/>
            <a:ext cx="1746250" cy="636587"/>
            <a:chOff x="1143" y="973"/>
            <a:chExt cx="1100" cy="52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682" name="Rectangle 37"/>
            <p:cNvSpPr>
              <a:spLocks noChangeArrowheads="1"/>
            </p:cNvSpPr>
            <p:nvPr/>
          </p:nvSpPr>
          <p:spPr bwMode="auto">
            <a:xfrm>
              <a:off x="1143" y="973"/>
              <a:ext cx="1100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83" name="Rectangle 38"/>
            <p:cNvSpPr>
              <a:spLocks noChangeArrowheads="1"/>
            </p:cNvSpPr>
            <p:nvPr/>
          </p:nvSpPr>
          <p:spPr bwMode="auto">
            <a:xfrm>
              <a:off x="1143" y="973"/>
              <a:ext cx="1100" cy="523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8439" name="Rectangle 39"/>
          <p:cNvSpPr>
            <a:spLocks noChangeArrowheads="1"/>
          </p:cNvSpPr>
          <p:nvPr/>
        </p:nvSpPr>
        <p:spPr bwMode="auto">
          <a:xfrm>
            <a:off x="2551113" y="2193925"/>
            <a:ext cx="4397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Critical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8440" name="Rectangle 40"/>
          <p:cNvSpPr>
            <a:spLocks noChangeArrowheads="1"/>
          </p:cNvSpPr>
          <p:nvPr/>
        </p:nvSpPr>
        <p:spPr bwMode="auto">
          <a:xfrm>
            <a:off x="2524125" y="2409825"/>
            <a:ext cx="4778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Success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8441" name="Rectangle 41"/>
          <p:cNvSpPr>
            <a:spLocks noChangeArrowheads="1"/>
          </p:cNvSpPr>
          <p:nvPr/>
        </p:nvSpPr>
        <p:spPr bwMode="auto">
          <a:xfrm>
            <a:off x="2541588" y="2625725"/>
            <a:ext cx="4572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Factors</a:t>
            </a:r>
            <a:endParaRPr lang="en-US" sz="3200">
              <a:latin typeface="Calibri" pitchFamily="34" charset="0"/>
            </a:endParaRPr>
          </a:p>
        </p:txBody>
      </p: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5610225" y="2157413"/>
            <a:ext cx="1746250" cy="636587"/>
            <a:chOff x="3512" y="973"/>
            <a:chExt cx="1100" cy="52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680" name="Rectangle 45"/>
            <p:cNvSpPr>
              <a:spLocks noChangeArrowheads="1"/>
            </p:cNvSpPr>
            <p:nvPr/>
          </p:nvSpPr>
          <p:spPr bwMode="auto">
            <a:xfrm>
              <a:off x="3512" y="973"/>
              <a:ext cx="1100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81" name="Rectangle 46"/>
            <p:cNvSpPr>
              <a:spLocks noChangeArrowheads="1"/>
            </p:cNvSpPr>
            <p:nvPr/>
          </p:nvSpPr>
          <p:spPr bwMode="auto">
            <a:xfrm>
              <a:off x="3512" y="973"/>
              <a:ext cx="1100" cy="523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8443" name="Rectangle 47"/>
          <p:cNvSpPr>
            <a:spLocks noChangeArrowheads="1"/>
          </p:cNvSpPr>
          <p:nvPr/>
        </p:nvSpPr>
        <p:spPr bwMode="auto">
          <a:xfrm>
            <a:off x="6294438" y="2193925"/>
            <a:ext cx="4397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Critical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8444" name="Rectangle 48"/>
          <p:cNvSpPr>
            <a:spLocks noChangeArrowheads="1"/>
          </p:cNvSpPr>
          <p:nvPr/>
        </p:nvSpPr>
        <p:spPr bwMode="auto">
          <a:xfrm>
            <a:off x="6273800" y="2409825"/>
            <a:ext cx="4778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Success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8445" name="Rectangle 49"/>
          <p:cNvSpPr>
            <a:spLocks noChangeArrowheads="1"/>
          </p:cNvSpPr>
          <p:nvPr/>
        </p:nvSpPr>
        <p:spPr bwMode="auto">
          <a:xfrm>
            <a:off x="6205538" y="2625725"/>
            <a:ext cx="5492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Factors</a:t>
            </a:r>
            <a:endParaRPr lang="en-US" sz="3200">
              <a:latin typeface="Calibri" pitchFamily="34" charset="0"/>
            </a:endParaRPr>
          </a:p>
        </p:txBody>
      </p:sp>
      <p:grpSp>
        <p:nvGrpSpPr>
          <p:cNvPr id="5" name="Group 50"/>
          <p:cNvGrpSpPr>
            <a:grpSpLocks/>
          </p:cNvGrpSpPr>
          <p:nvPr/>
        </p:nvGrpSpPr>
        <p:grpSpPr bwMode="auto">
          <a:xfrm>
            <a:off x="3730625" y="2157413"/>
            <a:ext cx="1746250" cy="636587"/>
            <a:chOff x="2328" y="973"/>
            <a:chExt cx="1100" cy="52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6678" name="Rectangle 51"/>
            <p:cNvSpPr>
              <a:spLocks noChangeArrowheads="1"/>
            </p:cNvSpPr>
            <p:nvPr/>
          </p:nvSpPr>
          <p:spPr bwMode="auto">
            <a:xfrm>
              <a:off x="2328" y="973"/>
              <a:ext cx="1100" cy="5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79" name="Rectangle 52"/>
            <p:cNvSpPr>
              <a:spLocks noChangeArrowheads="1"/>
            </p:cNvSpPr>
            <p:nvPr/>
          </p:nvSpPr>
          <p:spPr bwMode="auto">
            <a:xfrm>
              <a:off x="2328" y="973"/>
              <a:ext cx="1100" cy="523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8447" name="Rectangle 53"/>
          <p:cNvSpPr>
            <a:spLocks noChangeArrowheads="1"/>
          </p:cNvSpPr>
          <p:nvPr/>
        </p:nvSpPr>
        <p:spPr bwMode="auto">
          <a:xfrm>
            <a:off x="4430713" y="2193925"/>
            <a:ext cx="4397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Critical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8448" name="Rectangle 54"/>
          <p:cNvSpPr>
            <a:spLocks noChangeArrowheads="1"/>
          </p:cNvSpPr>
          <p:nvPr/>
        </p:nvSpPr>
        <p:spPr bwMode="auto">
          <a:xfrm>
            <a:off x="4395788" y="2409825"/>
            <a:ext cx="4778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Success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8449" name="Rectangle 55"/>
          <p:cNvSpPr>
            <a:spLocks noChangeArrowheads="1"/>
          </p:cNvSpPr>
          <p:nvPr/>
        </p:nvSpPr>
        <p:spPr bwMode="auto">
          <a:xfrm>
            <a:off x="4405313" y="2625725"/>
            <a:ext cx="4572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Factors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8450" name="Freeform 70"/>
          <p:cNvSpPr>
            <a:spLocks noEditPoints="1"/>
          </p:cNvSpPr>
          <p:nvPr/>
        </p:nvSpPr>
        <p:spPr bwMode="auto">
          <a:xfrm>
            <a:off x="2684463" y="1973263"/>
            <a:ext cx="3833812" cy="184150"/>
          </a:xfrm>
          <a:custGeom>
            <a:avLst/>
            <a:gdLst>
              <a:gd name="T0" fmla="*/ 2147483647 w 7611"/>
              <a:gd name="T1" fmla="*/ 2147483647 h 475"/>
              <a:gd name="T2" fmla="*/ 2147483647 w 7611"/>
              <a:gd name="T3" fmla="*/ 2147483647 h 475"/>
              <a:gd name="T4" fmla="*/ 2147483647 w 7611"/>
              <a:gd name="T5" fmla="*/ 0 h 475"/>
              <a:gd name="T6" fmla="*/ 2147483647 w 7611"/>
              <a:gd name="T7" fmla="*/ 0 h 475"/>
              <a:gd name="T8" fmla="*/ 2147483647 w 7611"/>
              <a:gd name="T9" fmla="*/ 2147483647 h 475"/>
              <a:gd name="T10" fmla="*/ 2147483647 w 7611"/>
              <a:gd name="T11" fmla="*/ 2147483647 h 475"/>
              <a:gd name="T12" fmla="*/ 2147483647 w 7611"/>
              <a:gd name="T13" fmla="*/ 2147483647 h 475"/>
              <a:gd name="T14" fmla="*/ 2147483647 w 7611"/>
              <a:gd name="T15" fmla="*/ 2147483647 h 475"/>
              <a:gd name="T16" fmla="*/ 2147483647 w 7611"/>
              <a:gd name="T17" fmla="*/ 2147483647 h 475"/>
              <a:gd name="T18" fmla="*/ 2147483647 w 7611"/>
              <a:gd name="T19" fmla="*/ 2147483647 h 475"/>
              <a:gd name="T20" fmla="*/ 2147483647 w 7611"/>
              <a:gd name="T21" fmla="*/ 2147483647 h 475"/>
              <a:gd name="T22" fmla="*/ 2147483647 w 7611"/>
              <a:gd name="T23" fmla="*/ 2147483647 h 475"/>
              <a:gd name="T24" fmla="*/ 2147483647 w 7611"/>
              <a:gd name="T25" fmla="*/ 2147483647 h 475"/>
              <a:gd name="T26" fmla="*/ 2147483647 w 7611"/>
              <a:gd name="T27" fmla="*/ 2147483647 h 475"/>
              <a:gd name="T28" fmla="*/ 2147483647 w 7611"/>
              <a:gd name="T29" fmla="*/ 2147483647 h 475"/>
              <a:gd name="T30" fmla="*/ 0 w 7611"/>
              <a:gd name="T31" fmla="*/ 2147483647 h 475"/>
              <a:gd name="T32" fmla="*/ 2147483647 w 7611"/>
              <a:gd name="T33" fmla="*/ 2147483647 h 475"/>
              <a:gd name="T34" fmla="*/ 2147483647 w 7611"/>
              <a:gd name="T35" fmla="*/ 2147483647 h 475"/>
              <a:gd name="T36" fmla="*/ 2147483647 w 7611"/>
              <a:gd name="T37" fmla="*/ 2147483647 h 475"/>
              <a:gd name="T38" fmla="*/ 2147483647 w 7611"/>
              <a:gd name="T39" fmla="*/ 2147483647 h 475"/>
              <a:gd name="T40" fmla="*/ 2147483647 w 7611"/>
              <a:gd name="T41" fmla="*/ 2147483647 h 47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7611"/>
              <a:gd name="T64" fmla="*/ 0 h 475"/>
              <a:gd name="T65" fmla="*/ 7611 w 7611"/>
              <a:gd name="T66" fmla="*/ 475 h 47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7611" h="475">
                <a:moveTo>
                  <a:pt x="50" y="350"/>
                </a:moveTo>
                <a:lnTo>
                  <a:pt x="50" y="25"/>
                </a:lnTo>
                <a:cubicBezTo>
                  <a:pt x="50" y="11"/>
                  <a:pt x="61" y="0"/>
                  <a:pt x="75" y="0"/>
                </a:cubicBezTo>
                <a:lnTo>
                  <a:pt x="7525" y="0"/>
                </a:lnTo>
                <a:cubicBezTo>
                  <a:pt x="7539" y="0"/>
                  <a:pt x="7550" y="11"/>
                  <a:pt x="7550" y="24"/>
                </a:cubicBezTo>
                <a:lnTo>
                  <a:pt x="7562" y="349"/>
                </a:lnTo>
                <a:lnTo>
                  <a:pt x="7512" y="351"/>
                </a:lnTo>
                <a:lnTo>
                  <a:pt x="7500" y="26"/>
                </a:lnTo>
                <a:lnTo>
                  <a:pt x="7525" y="50"/>
                </a:lnTo>
                <a:lnTo>
                  <a:pt x="75" y="50"/>
                </a:lnTo>
                <a:lnTo>
                  <a:pt x="100" y="25"/>
                </a:lnTo>
                <a:lnTo>
                  <a:pt x="100" y="350"/>
                </a:lnTo>
                <a:lnTo>
                  <a:pt x="50" y="350"/>
                </a:lnTo>
                <a:close/>
                <a:moveTo>
                  <a:pt x="150" y="325"/>
                </a:moveTo>
                <a:lnTo>
                  <a:pt x="75" y="475"/>
                </a:lnTo>
                <a:lnTo>
                  <a:pt x="0" y="325"/>
                </a:lnTo>
                <a:lnTo>
                  <a:pt x="150" y="325"/>
                </a:lnTo>
                <a:close/>
                <a:moveTo>
                  <a:pt x="7611" y="322"/>
                </a:moveTo>
                <a:lnTo>
                  <a:pt x="7542" y="475"/>
                </a:lnTo>
                <a:lnTo>
                  <a:pt x="7461" y="328"/>
                </a:lnTo>
                <a:lnTo>
                  <a:pt x="7611" y="32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51" name="Freeform 69"/>
          <p:cNvSpPr>
            <a:spLocks noEditPoints="1"/>
          </p:cNvSpPr>
          <p:nvPr/>
        </p:nvSpPr>
        <p:spPr bwMode="auto">
          <a:xfrm>
            <a:off x="4533900" y="1895475"/>
            <a:ext cx="74613" cy="261938"/>
          </a:xfrm>
          <a:custGeom>
            <a:avLst/>
            <a:gdLst>
              <a:gd name="T0" fmla="*/ 2147483647 w 47"/>
              <a:gd name="T1" fmla="*/ 0 h 215"/>
              <a:gd name="T2" fmla="*/ 2147483647 w 47"/>
              <a:gd name="T3" fmla="*/ 2147483647 h 215"/>
              <a:gd name="T4" fmla="*/ 2147483647 w 47"/>
              <a:gd name="T5" fmla="*/ 2147483647 h 215"/>
              <a:gd name="T6" fmla="*/ 2147483647 w 47"/>
              <a:gd name="T7" fmla="*/ 0 h 215"/>
              <a:gd name="T8" fmla="*/ 2147483647 w 47"/>
              <a:gd name="T9" fmla="*/ 0 h 215"/>
              <a:gd name="T10" fmla="*/ 2147483647 w 47"/>
              <a:gd name="T11" fmla="*/ 2147483647 h 215"/>
              <a:gd name="T12" fmla="*/ 2147483647 w 47"/>
              <a:gd name="T13" fmla="*/ 2147483647 h 215"/>
              <a:gd name="T14" fmla="*/ 0 w 47"/>
              <a:gd name="T15" fmla="*/ 2147483647 h 215"/>
              <a:gd name="T16" fmla="*/ 2147483647 w 47"/>
              <a:gd name="T17" fmla="*/ 2147483647 h 21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"/>
              <a:gd name="T28" fmla="*/ 0 h 215"/>
              <a:gd name="T29" fmla="*/ 47 w 47"/>
              <a:gd name="T30" fmla="*/ 215 h 21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" h="215">
                <a:moveTo>
                  <a:pt x="31" y="0"/>
                </a:moveTo>
                <a:lnTo>
                  <a:pt x="31" y="175"/>
                </a:lnTo>
                <a:lnTo>
                  <a:pt x="16" y="175"/>
                </a:lnTo>
                <a:lnTo>
                  <a:pt x="16" y="0"/>
                </a:lnTo>
                <a:lnTo>
                  <a:pt x="31" y="0"/>
                </a:lnTo>
                <a:close/>
                <a:moveTo>
                  <a:pt x="47" y="167"/>
                </a:moveTo>
                <a:lnTo>
                  <a:pt x="24" y="215"/>
                </a:lnTo>
                <a:lnTo>
                  <a:pt x="0" y="167"/>
                </a:lnTo>
                <a:lnTo>
                  <a:pt x="47" y="167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24"/>
          <p:cNvGrpSpPr>
            <a:grpSpLocks/>
          </p:cNvGrpSpPr>
          <p:nvPr/>
        </p:nvGrpSpPr>
        <p:grpSpPr bwMode="auto">
          <a:xfrm>
            <a:off x="3765550" y="3033713"/>
            <a:ext cx="1611313" cy="566737"/>
            <a:chOff x="2370" y="1692"/>
            <a:chExt cx="1015" cy="465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26690" name="Rectangle 25"/>
            <p:cNvSpPr>
              <a:spLocks noChangeArrowheads="1"/>
            </p:cNvSpPr>
            <p:nvPr/>
          </p:nvSpPr>
          <p:spPr bwMode="auto">
            <a:xfrm>
              <a:off x="2370" y="1692"/>
              <a:ext cx="1015" cy="4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91" name="Rectangle 26"/>
            <p:cNvSpPr>
              <a:spLocks noChangeArrowheads="1"/>
            </p:cNvSpPr>
            <p:nvPr/>
          </p:nvSpPr>
          <p:spPr bwMode="auto">
            <a:xfrm>
              <a:off x="2370" y="1692"/>
              <a:ext cx="1015" cy="46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8453" name="Rectangle 56"/>
          <p:cNvSpPr>
            <a:spLocks noChangeArrowheads="1"/>
          </p:cNvSpPr>
          <p:nvPr/>
        </p:nvSpPr>
        <p:spPr bwMode="auto">
          <a:xfrm>
            <a:off x="4103688" y="3146425"/>
            <a:ext cx="9715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Predispositions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8454" name="Rectangle 57"/>
          <p:cNvSpPr>
            <a:spLocks noChangeArrowheads="1"/>
          </p:cNvSpPr>
          <p:nvPr/>
        </p:nvSpPr>
        <p:spPr bwMode="auto">
          <a:xfrm>
            <a:off x="3997325" y="3362325"/>
            <a:ext cx="11620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and Motivations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8455" name="Line 67"/>
          <p:cNvSpPr>
            <a:spLocks noChangeShapeType="1"/>
          </p:cNvSpPr>
          <p:nvPr/>
        </p:nvSpPr>
        <p:spPr bwMode="auto">
          <a:xfrm>
            <a:off x="1962150" y="2878138"/>
            <a:ext cx="5240338" cy="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56" name="Freeform 71"/>
          <p:cNvSpPr>
            <a:spLocks noEditPoints="1"/>
          </p:cNvSpPr>
          <p:nvPr/>
        </p:nvSpPr>
        <p:spPr bwMode="auto">
          <a:xfrm>
            <a:off x="2663825" y="2774950"/>
            <a:ext cx="76200" cy="258763"/>
          </a:xfrm>
          <a:custGeom>
            <a:avLst/>
            <a:gdLst>
              <a:gd name="T0" fmla="*/ 2147483647 w 48"/>
              <a:gd name="T1" fmla="*/ 0 h 212"/>
              <a:gd name="T2" fmla="*/ 2147483647 w 48"/>
              <a:gd name="T3" fmla="*/ 2147483647 h 212"/>
              <a:gd name="T4" fmla="*/ 2147483647 w 48"/>
              <a:gd name="T5" fmla="*/ 2147483647 h 212"/>
              <a:gd name="T6" fmla="*/ 2147483647 w 48"/>
              <a:gd name="T7" fmla="*/ 0 h 212"/>
              <a:gd name="T8" fmla="*/ 2147483647 w 48"/>
              <a:gd name="T9" fmla="*/ 0 h 212"/>
              <a:gd name="T10" fmla="*/ 2147483647 w 48"/>
              <a:gd name="T11" fmla="*/ 2147483647 h 212"/>
              <a:gd name="T12" fmla="*/ 2147483647 w 48"/>
              <a:gd name="T13" fmla="*/ 2147483647 h 212"/>
              <a:gd name="T14" fmla="*/ 0 w 48"/>
              <a:gd name="T15" fmla="*/ 2147483647 h 212"/>
              <a:gd name="T16" fmla="*/ 2147483647 w 48"/>
              <a:gd name="T17" fmla="*/ 2147483647 h 2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8"/>
              <a:gd name="T28" fmla="*/ 0 h 212"/>
              <a:gd name="T29" fmla="*/ 48 w 48"/>
              <a:gd name="T30" fmla="*/ 212 h 21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8" h="212">
                <a:moveTo>
                  <a:pt x="32" y="0"/>
                </a:moveTo>
                <a:lnTo>
                  <a:pt x="32" y="172"/>
                </a:lnTo>
                <a:lnTo>
                  <a:pt x="16" y="172"/>
                </a:lnTo>
                <a:lnTo>
                  <a:pt x="16" y="0"/>
                </a:lnTo>
                <a:lnTo>
                  <a:pt x="32" y="0"/>
                </a:lnTo>
                <a:close/>
                <a:moveTo>
                  <a:pt x="48" y="165"/>
                </a:moveTo>
                <a:lnTo>
                  <a:pt x="24" y="212"/>
                </a:lnTo>
                <a:lnTo>
                  <a:pt x="0" y="165"/>
                </a:lnTo>
                <a:lnTo>
                  <a:pt x="48" y="165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57" name="Freeform 72"/>
          <p:cNvSpPr>
            <a:spLocks noEditPoints="1"/>
          </p:cNvSpPr>
          <p:nvPr/>
        </p:nvSpPr>
        <p:spPr bwMode="auto">
          <a:xfrm>
            <a:off x="6426200" y="2774950"/>
            <a:ext cx="74613" cy="258763"/>
          </a:xfrm>
          <a:custGeom>
            <a:avLst/>
            <a:gdLst>
              <a:gd name="T0" fmla="*/ 2147483647 w 47"/>
              <a:gd name="T1" fmla="*/ 0 h 212"/>
              <a:gd name="T2" fmla="*/ 2147483647 w 47"/>
              <a:gd name="T3" fmla="*/ 2147483647 h 212"/>
              <a:gd name="T4" fmla="*/ 2147483647 w 47"/>
              <a:gd name="T5" fmla="*/ 2147483647 h 212"/>
              <a:gd name="T6" fmla="*/ 2147483647 w 47"/>
              <a:gd name="T7" fmla="*/ 0 h 212"/>
              <a:gd name="T8" fmla="*/ 2147483647 w 47"/>
              <a:gd name="T9" fmla="*/ 0 h 212"/>
              <a:gd name="T10" fmla="*/ 2147483647 w 47"/>
              <a:gd name="T11" fmla="*/ 2147483647 h 212"/>
              <a:gd name="T12" fmla="*/ 2147483647 w 47"/>
              <a:gd name="T13" fmla="*/ 2147483647 h 212"/>
              <a:gd name="T14" fmla="*/ 0 w 47"/>
              <a:gd name="T15" fmla="*/ 2147483647 h 212"/>
              <a:gd name="T16" fmla="*/ 2147483647 w 47"/>
              <a:gd name="T17" fmla="*/ 2147483647 h 2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"/>
              <a:gd name="T28" fmla="*/ 0 h 212"/>
              <a:gd name="T29" fmla="*/ 47 w 47"/>
              <a:gd name="T30" fmla="*/ 212 h 21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" h="212">
                <a:moveTo>
                  <a:pt x="31" y="0"/>
                </a:moveTo>
                <a:lnTo>
                  <a:pt x="31" y="172"/>
                </a:lnTo>
                <a:lnTo>
                  <a:pt x="16" y="172"/>
                </a:lnTo>
                <a:lnTo>
                  <a:pt x="16" y="0"/>
                </a:lnTo>
                <a:lnTo>
                  <a:pt x="31" y="0"/>
                </a:lnTo>
                <a:close/>
                <a:moveTo>
                  <a:pt x="47" y="165"/>
                </a:moveTo>
                <a:lnTo>
                  <a:pt x="24" y="212"/>
                </a:lnTo>
                <a:lnTo>
                  <a:pt x="0" y="165"/>
                </a:lnTo>
                <a:lnTo>
                  <a:pt x="47" y="165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58" name="Freeform 73"/>
          <p:cNvSpPr>
            <a:spLocks noEditPoints="1"/>
          </p:cNvSpPr>
          <p:nvPr/>
        </p:nvSpPr>
        <p:spPr bwMode="auto">
          <a:xfrm>
            <a:off x="4545013" y="2774950"/>
            <a:ext cx="74612" cy="258763"/>
          </a:xfrm>
          <a:custGeom>
            <a:avLst/>
            <a:gdLst>
              <a:gd name="T0" fmla="*/ 2147483647 w 47"/>
              <a:gd name="T1" fmla="*/ 0 h 212"/>
              <a:gd name="T2" fmla="*/ 2147483647 w 47"/>
              <a:gd name="T3" fmla="*/ 2147483647 h 212"/>
              <a:gd name="T4" fmla="*/ 2147483647 w 47"/>
              <a:gd name="T5" fmla="*/ 2147483647 h 212"/>
              <a:gd name="T6" fmla="*/ 2147483647 w 47"/>
              <a:gd name="T7" fmla="*/ 0 h 212"/>
              <a:gd name="T8" fmla="*/ 2147483647 w 47"/>
              <a:gd name="T9" fmla="*/ 0 h 212"/>
              <a:gd name="T10" fmla="*/ 2147483647 w 47"/>
              <a:gd name="T11" fmla="*/ 2147483647 h 212"/>
              <a:gd name="T12" fmla="*/ 2147483647 w 47"/>
              <a:gd name="T13" fmla="*/ 2147483647 h 212"/>
              <a:gd name="T14" fmla="*/ 0 w 47"/>
              <a:gd name="T15" fmla="*/ 2147483647 h 212"/>
              <a:gd name="T16" fmla="*/ 2147483647 w 47"/>
              <a:gd name="T17" fmla="*/ 2147483647 h 2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"/>
              <a:gd name="T28" fmla="*/ 0 h 212"/>
              <a:gd name="T29" fmla="*/ 47 w 47"/>
              <a:gd name="T30" fmla="*/ 212 h 21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" h="212">
                <a:moveTo>
                  <a:pt x="31" y="0"/>
                </a:moveTo>
                <a:lnTo>
                  <a:pt x="31" y="172"/>
                </a:lnTo>
                <a:lnTo>
                  <a:pt x="16" y="172"/>
                </a:lnTo>
                <a:lnTo>
                  <a:pt x="16" y="0"/>
                </a:lnTo>
                <a:lnTo>
                  <a:pt x="31" y="0"/>
                </a:lnTo>
                <a:close/>
                <a:moveTo>
                  <a:pt x="47" y="165"/>
                </a:moveTo>
                <a:lnTo>
                  <a:pt x="24" y="212"/>
                </a:lnTo>
                <a:lnTo>
                  <a:pt x="0" y="165"/>
                </a:lnTo>
                <a:lnTo>
                  <a:pt x="47" y="165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5654676" y="3797301"/>
            <a:ext cx="1611311" cy="566736"/>
            <a:chOff x="3555" y="2327"/>
            <a:chExt cx="1015" cy="465"/>
          </a:xfrm>
          <a:solidFill>
            <a:schemeClr val="accent1">
              <a:lumMod val="75000"/>
            </a:schemeClr>
          </a:solidFill>
        </p:grpSpPr>
        <p:sp>
          <p:nvSpPr>
            <p:cNvPr id="26694" name="Rectangle 19"/>
            <p:cNvSpPr>
              <a:spLocks noChangeArrowheads="1"/>
            </p:cNvSpPr>
            <p:nvPr/>
          </p:nvSpPr>
          <p:spPr bwMode="auto">
            <a:xfrm>
              <a:off x="3555" y="2327"/>
              <a:ext cx="1015" cy="4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95" name="Rectangle 20"/>
            <p:cNvSpPr>
              <a:spLocks noChangeArrowheads="1"/>
            </p:cNvSpPr>
            <p:nvPr/>
          </p:nvSpPr>
          <p:spPr bwMode="auto">
            <a:xfrm>
              <a:off x="3555" y="2327"/>
              <a:ext cx="1015" cy="465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1898650" y="3797301"/>
            <a:ext cx="1612901" cy="566736"/>
            <a:chOff x="1185" y="2327"/>
            <a:chExt cx="1016" cy="465"/>
          </a:xfrm>
          <a:solidFill>
            <a:schemeClr val="accent1">
              <a:lumMod val="75000"/>
            </a:schemeClr>
          </a:solidFill>
        </p:grpSpPr>
        <p:sp>
          <p:nvSpPr>
            <p:cNvPr id="26692" name="Rectangle 22"/>
            <p:cNvSpPr>
              <a:spLocks noChangeArrowheads="1"/>
            </p:cNvSpPr>
            <p:nvPr/>
          </p:nvSpPr>
          <p:spPr bwMode="auto">
            <a:xfrm>
              <a:off x="1185" y="2327"/>
              <a:ext cx="1016" cy="4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93" name="Rectangle 23"/>
            <p:cNvSpPr>
              <a:spLocks noChangeArrowheads="1"/>
            </p:cNvSpPr>
            <p:nvPr/>
          </p:nvSpPr>
          <p:spPr bwMode="auto">
            <a:xfrm>
              <a:off x="1185" y="2327"/>
              <a:ext cx="1016" cy="465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3779837" y="3797301"/>
            <a:ext cx="1611313" cy="566736"/>
            <a:chOff x="2370" y="2327"/>
            <a:chExt cx="1015" cy="465"/>
          </a:xfrm>
          <a:solidFill>
            <a:schemeClr val="accent1">
              <a:lumMod val="75000"/>
            </a:schemeClr>
          </a:solidFill>
        </p:grpSpPr>
        <p:sp>
          <p:nvSpPr>
            <p:cNvPr id="26688" name="Rectangle 28"/>
            <p:cNvSpPr>
              <a:spLocks noChangeArrowheads="1"/>
            </p:cNvSpPr>
            <p:nvPr/>
          </p:nvSpPr>
          <p:spPr bwMode="auto">
            <a:xfrm>
              <a:off x="2370" y="2327"/>
              <a:ext cx="1015" cy="4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  <p:sp>
          <p:nvSpPr>
            <p:cNvPr id="26689" name="Rectangle 29"/>
            <p:cNvSpPr>
              <a:spLocks noChangeArrowheads="1"/>
            </p:cNvSpPr>
            <p:nvPr/>
          </p:nvSpPr>
          <p:spPr bwMode="auto">
            <a:xfrm>
              <a:off x="2370" y="2327"/>
              <a:ext cx="1015" cy="465"/>
            </a:xfrm>
            <a:prstGeom prst="rect">
              <a:avLst/>
            </a:prstGeom>
            <a:grpFill/>
            <a:ln w="7938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>
                <a:latin typeface="+mn-lt"/>
                <a:cs typeface="+mn-cs"/>
              </a:endParaRPr>
            </a:p>
          </p:txBody>
        </p:sp>
      </p:grpSp>
      <p:sp>
        <p:nvSpPr>
          <p:cNvPr id="18462" name="Rectangle 58"/>
          <p:cNvSpPr>
            <a:spLocks noChangeArrowheads="1"/>
          </p:cNvSpPr>
          <p:nvPr/>
        </p:nvSpPr>
        <p:spPr bwMode="auto">
          <a:xfrm>
            <a:off x="4260850" y="3884613"/>
            <a:ext cx="72707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Leadership</a:t>
            </a:r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en-US" sz="3200">
              <a:latin typeface="Calibri" pitchFamily="34" charset="0"/>
            </a:endParaRPr>
          </a:p>
        </p:txBody>
      </p:sp>
      <p:sp>
        <p:nvSpPr>
          <p:cNvPr id="18463" name="Rectangle 59"/>
          <p:cNvSpPr>
            <a:spLocks noChangeArrowheads="1"/>
          </p:cNvSpPr>
          <p:nvPr/>
        </p:nvSpPr>
        <p:spPr bwMode="auto">
          <a:xfrm>
            <a:off x="4249738" y="4102100"/>
            <a:ext cx="7112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Behaviours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8464" name="Rectangle 60"/>
          <p:cNvSpPr>
            <a:spLocks noChangeArrowheads="1"/>
          </p:cNvSpPr>
          <p:nvPr/>
        </p:nvSpPr>
        <p:spPr bwMode="auto">
          <a:xfrm>
            <a:off x="2262188" y="3884613"/>
            <a:ext cx="931862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Organisational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8465" name="Rectangle 61"/>
          <p:cNvSpPr>
            <a:spLocks noChangeArrowheads="1"/>
          </p:cNvSpPr>
          <p:nvPr/>
        </p:nvSpPr>
        <p:spPr bwMode="auto">
          <a:xfrm>
            <a:off x="2436813" y="4102100"/>
            <a:ext cx="588962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Structure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8466" name="Rectangle 62"/>
          <p:cNvSpPr>
            <a:spLocks noChangeArrowheads="1"/>
          </p:cNvSpPr>
          <p:nvPr/>
        </p:nvSpPr>
        <p:spPr bwMode="auto">
          <a:xfrm>
            <a:off x="6235700" y="3884613"/>
            <a:ext cx="500063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[Group]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8467" name="Rectangle 63"/>
          <p:cNvSpPr>
            <a:spLocks noChangeArrowheads="1"/>
          </p:cNvSpPr>
          <p:nvPr/>
        </p:nvSpPr>
        <p:spPr bwMode="auto">
          <a:xfrm>
            <a:off x="6162675" y="4113213"/>
            <a:ext cx="6191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itchFamily="34" charset="0"/>
              </a:rPr>
              <a:t>Processes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8468" name="Freeform 83"/>
          <p:cNvSpPr>
            <a:spLocks noEditPoints="1"/>
          </p:cNvSpPr>
          <p:nvPr/>
        </p:nvSpPr>
        <p:spPr bwMode="auto">
          <a:xfrm>
            <a:off x="3506788" y="4049713"/>
            <a:ext cx="254000" cy="57150"/>
          </a:xfrm>
          <a:custGeom>
            <a:avLst/>
            <a:gdLst>
              <a:gd name="T0" fmla="*/ 2147483647 w 160"/>
              <a:gd name="T1" fmla="*/ 2147483647 h 48"/>
              <a:gd name="T2" fmla="*/ 2147483647 w 160"/>
              <a:gd name="T3" fmla="*/ 2147483647 h 48"/>
              <a:gd name="T4" fmla="*/ 2147483647 w 160"/>
              <a:gd name="T5" fmla="*/ 2147483647 h 48"/>
              <a:gd name="T6" fmla="*/ 2147483647 w 160"/>
              <a:gd name="T7" fmla="*/ 2147483647 h 48"/>
              <a:gd name="T8" fmla="*/ 2147483647 w 160"/>
              <a:gd name="T9" fmla="*/ 2147483647 h 48"/>
              <a:gd name="T10" fmla="*/ 2147483647 w 160"/>
              <a:gd name="T11" fmla="*/ 2147483647 h 48"/>
              <a:gd name="T12" fmla="*/ 0 w 160"/>
              <a:gd name="T13" fmla="*/ 2147483647 h 48"/>
              <a:gd name="T14" fmla="*/ 2147483647 w 160"/>
              <a:gd name="T15" fmla="*/ 0 h 48"/>
              <a:gd name="T16" fmla="*/ 2147483647 w 160"/>
              <a:gd name="T17" fmla="*/ 2147483647 h 48"/>
              <a:gd name="T18" fmla="*/ 2147483647 w 160"/>
              <a:gd name="T19" fmla="*/ 0 h 48"/>
              <a:gd name="T20" fmla="*/ 2147483647 w 160"/>
              <a:gd name="T21" fmla="*/ 2147483647 h 48"/>
              <a:gd name="T22" fmla="*/ 2147483647 w 160"/>
              <a:gd name="T23" fmla="*/ 2147483647 h 48"/>
              <a:gd name="T24" fmla="*/ 2147483647 w 160"/>
              <a:gd name="T25" fmla="*/ 0 h 4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60"/>
              <a:gd name="T40" fmla="*/ 0 h 48"/>
              <a:gd name="T41" fmla="*/ 160 w 160"/>
              <a:gd name="T42" fmla="*/ 48 h 4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60" h="48">
                <a:moveTo>
                  <a:pt x="40" y="16"/>
                </a:moveTo>
                <a:lnTo>
                  <a:pt x="120" y="16"/>
                </a:lnTo>
                <a:lnTo>
                  <a:pt x="120" y="32"/>
                </a:lnTo>
                <a:lnTo>
                  <a:pt x="40" y="32"/>
                </a:lnTo>
                <a:lnTo>
                  <a:pt x="40" y="16"/>
                </a:lnTo>
                <a:close/>
                <a:moveTo>
                  <a:pt x="48" y="48"/>
                </a:moveTo>
                <a:lnTo>
                  <a:pt x="0" y="24"/>
                </a:lnTo>
                <a:lnTo>
                  <a:pt x="48" y="0"/>
                </a:lnTo>
                <a:lnTo>
                  <a:pt x="48" y="48"/>
                </a:lnTo>
                <a:close/>
                <a:moveTo>
                  <a:pt x="112" y="0"/>
                </a:moveTo>
                <a:lnTo>
                  <a:pt x="160" y="24"/>
                </a:lnTo>
                <a:lnTo>
                  <a:pt x="112" y="48"/>
                </a:lnTo>
                <a:lnTo>
                  <a:pt x="112" y="0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69" name="Freeform 84"/>
          <p:cNvSpPr>
            <a:spLocks noEditPoints="1"/>
          </p:cNvSpPr>
          <p:nvPr/>
        </p:nvSpPr>
        <p:spPr bwMode="auto">
          <a:xfrm>
            <a:off x="5411788" y="4049713"/>
            <a:ext cx="252412" cy="57150"/>
          </a:xfrm>
          <a:custGeom>
            <a:avLst/>
            <a:gdLst>
              <a:gd name="T0" fmla="*/ 2147483647 w 159"/>
              <a:gd name="T1" fmla="*/ 2147483647 h 48"/>
              <a:gd name="T2" fmla="*/ 2147483647 w 159"/>
              <a:gd name="T3" fmla="*/ 2147483647 h 48"/>
              <a:gd name="T4" fmla="*/ 2147483647 w 159"/>
              <a:gd name="T5" fmla="*/ 2147483647 h 48"/>
              <a:gd name="T6" fmla="*/ 2147483647 w 159"/>
              <a:gd name="T7" fmla="*/ 2147483647 h 48"/>
              <a:gd name="T8" fmla="*/ 2147483647 w 159"/>
              <a:gd name="T9" fmla="*/ 2147483647 h 48"/>
              <a:gd name="T10" fmla="*/ 2147483647 w 159"/>
              <a:gd name="T11" fmla="*/ 2147483647 h 48"/>
              <a:gd name="T12" fmla="*/ 0 w 159"/>
              <a:gd name="T13" fmla="*/ 2147483647 h 48"/>
              <a:gd name="T14" fmla="*/ 2147483647 w 159"/>
              <a:gd name="T15" fmla="*/ 0 h 48"/>
              <a:gd name="T16" fmla="*/ 2147483647 w 159"/>
              <a:gd name="T17" fmla="*/ 2147483647 h 48"/>
              <a:gd name="T18" fmla="*/ 2147483647 w 159"/>
              <a:gd name="T19" fmla="*/ 0 h 48"/>
              <a:gd name="T20" fmla="*/ 2147483647 w 159"/>
              <a:gd name="T21" fmla="*/ 2147483647 h 48"/>
              <a:gd name="T22" fmla="*/ 2147483647 w 159"/>
              <a:gd name="T23" fmla="*/ 2147483647 h 48"/>
              <a:gd name="T24" fmla="*/ 2147483647 w 159"/>
              <a:gd name="T25" fmla="*/ 0 h 4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59"/>
              <a:gd name="T40" fmla="*/ 0 h 48"/>
              <a:gd name="T41" fmla="*/ 159 w 159"/>
              <a:gd name="T42" fmla="*/ 48 h 4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59" h="48">
                <a:moveTo>
                  <a:pt x="39" y="16"/>
                </a:moveTo>
                <a:lnTo>
                  <a:pt x="120" y="16"/>
                </a:lnTo>
                <a:lnTo>
                  <a:pt x="120" y="32"/>
                </a:lnTo>
                <a:lnTo>
                  <a:pt x="39" y="32"/>
                </a:lnTo>
                <a:lnTo>
                  <a:pt x="39" y="16"/>
                </a:lnTo>
                <a:close/>
                <a:moveTo>
                  <a:pt x="47" y="48"/>
                </a:moveTo>
                <a:lnTo>
                  <a:pt x="0" y="24"/>
                </a:lnTo>
                <a:lnTo>
                  <a:pt x="47" y="0"/>
                </a:lnTo>
                <a:lnTo>
                  <a:pt x="47" y="48"/>
                </a:lnTo>
                <a:close/>
                <a:moveTo>
                  <a:pt x="112" y="0"/>
                </a:moveTo>
                <a:lnTo>
                  <a:pt x="159" y="24"/>
                </a:lnTo>
                <a:lnTo>
                  <a:pt x="112" y="48"/>
                </a:lnTo>
                <a:lnTo>
                  <a:pt x="112" y="0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70" name="Freeform 74"/>
          <p:cNvSpPr>
            <a:spLocks noEditPoints="1"/>
          </p:cNvSpPr>
          <p:nvPr/>
        </p:nvSpPr>
        <p:spPr bwMode="auto">
          <a:xfrm>
            <a:off x="4533900" y="3600450"/>
            <a:ext cx="74613" cy="207963"/>
          </a:xfrm>
          <a:custGeom>
            <a:avLst/>
            <a:gdLst>
              <a:gd name="T0" fmla="*/ 2147483647 w 47"/>
              <a:gd name="T1" fmla="*/ 0 h 170"/>
              <a:gd name="T2" fmla="*/ 2147483647 w 47"/>
              <a:gd name="T3" fmla="*/ 2147483647 h 170"/>
              <a:gd name="T4" fmla="*/ 2147483647 w 47"/>
              <a:gd name="T5" fmla="*/ 2147483647 h 170"/>
              <a:gd name="T6" fmla="*/ 2147483647 w 47"/>
              <a:gd name="T7" fmla="*/ 0 h 170"/>
              <a:gd name="T8" fmla="*/ 2147483647 w 47"/>
              <a:gd name="T9" fmla="*/ 0 h 170"/>
              <a:gd name="T10" fmla="*/ 2147483647 w 47"/>
              <a:gd name="T11" fmla="*/ 2147483647 h 170"/>
              <a:gd name="T12" fmla="*/ 2147483647 w 47"/>
              <a:gd name="T13" fmla="*/ 2147483647 h 170"/>
              <a:gd name="T14" fmla="*/ 0 w 47"/>
              <a:gd name="T15" fmla="*/ 2147483647 h 170"/>
              <a:gd name="T16" fmla="*/ 2147483647 w 47"/>
              <a:gd name="T17" fmla="*/ 2147483647 h 17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"/>
              <a:gd name="T28" fmla="*/ 0 h 170"/>
              <a:gd name="T29" fmla="*/ 47 w 47"/>
              <a:gd name="T30" fmla="*/ 170 h 17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" h="170">
                <a:moveTo>
                  <a:pt x="31" y="0"/>
                </a:moveTo>
                <a:lnTo>
                  <a:pt x="31" y="130"/>
                </a:lnTo>
                <a:lnTo>
                  <a:pt x="16" y="130"/>
                </a:lnTo>
                <a:lnTo>
                  <a:pt x="16" y="0"/>
                </a:lnTo>
                <a:lnTo>
                  <a:pt x="31" y="0"/>
                </a:lnTo>
                <a:close/>
                <a:moveTo>
                  <a:pt x="47" y="122"/>
                </a:moveTo>
                <a:lnTo>
                  <a:pt x="24" y="170"/>
                </a:lnTo>
                <a:lnTo>
                  <a:pt x="0" y="122"/>
                </a:lnTo>
                <a:lnTo>
                  <a:pt x="47" y="122"/>
                </a:lnTo>
                <a:close/>
              </a:path>
            </a:pathLst>
          </a:custGeom>
          <a:solidFill>
            <a:srgbClr val="000000"/>
          </a:solidFill>
          <a:ln w="7938">
            <a:solidFill>
              <a:srgbClr val="00000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71" name="Rectangle 86"/>
          <p:cNvSpPr>
            <a:spLocks noChangeArrowheads="1"/>
          </p:cNvSpPr>
          <p:nvPr/>
        </p:nvSpPr>
        <p:spPr bwMode="auto">
          <a:xfrm>
            <a:off x="1166813" y="304800"/>
            <a:ext cx="64627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3200">
                <a:solidFill>
                  <a:schemeClr val="tx2"/>
                </a:solidFill>
                <a:latin typeface="Calibri" pitchFamily="34" charset="0"/>
              </a:rPr>
              <a:t>Glowinkowski</a:t>
            </a:r>
            <a:r>
              <a:rPr lang="en-GB" sz="3200" baseline="30000">
                <a:solidFill>
                  <a:schemeClr val="tx2"/>
                </a:solidFill>
                <a:latin typeface="Calibri" pitchFamily="34" charset="0"/>
              </a:rPr>
              <a:t>™</a:t>
            </a:r>
            <a:r>
              <a:rPr lang="en-GB" sz="3200">
                <a:solidFill>
                  <a:schemeClr val="tx2"/>
                </a:solidFill>
                <a:latin typeface="Calibri" pitchFamily="34" charset="0"/>
              </a:rPr>
              <a:t> Integrated Framework</a:t>
            </a:r>
            <a:endParaRPr lang="en-US" sz="320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7026</TotalTime>
  <Words>2528</Words>
  <Application>Microsoft Macintosh PowerPoint</Application>
  <PresentationFormat>On-screen Show (4:3)</PresentationFormat>
  <Paragraphs>630</Paragraphs>
  <Slides>48</Slides>
  <Notes>33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Office Theme</vt:lpstr>
      <vt:lpstr>The Impact of personality characteristics on behaviour in the workplace </vt:lpstr>
      <vt:lpstr>Why this presentation is in English</vt:lpstr>
      <vt:lpstr>Outline</vt:lpstr>
      <vt:lpstr>Please take a moment to consider the following. In each box try and think of at least two examples. We will be discussing this as part of the workshop later today.</vt:lpstr>
      <vt:lpstr>Please take a moment to consider the following. In each box try and think of at least two examples. We will be discussing this as part of the workshop later today.</vt:lpstr>
      <vt:lpstr>Slide 6</vt:lpstr>
      <vt:lpstr>Slide 7</vt:lpstr>
      <vt:lpstr>Slide 8</vt:lpstr>
      <vt:lpstr>Slide 9</vt:lpstr>
      <vt:lpstr>Slide 10</vt:lpstr>
      <vt:lpstr>Slide 11</vt:lpstr>
      <vt:lpstr>Slide 12</vt:lpstr>
      <vt:lpstr>Who do you think you are?</vt:lpstr>
      <vt:lpstr>Problem Solving &amp; Implementation Style</vt:lpstr>
      <vt:lpstr>Problem Solving &amp; Implementation Style</vt:lpstr>
      <vt:lpstr>Problem Solving &amp; Implementation Style</vt:lpstr>
      <vt:lpstr>Problem Solving &amp; Implementation Style The Thinking Dimension</vt:lpstr>
      <vt:lpstr>Problem Solving &amp; Implementation Style</vt:lpstr>
      <vt:lpstr>Problem Solving &amp; Implementation Style The Achieving Dimension</vt:lpstr>
      <vt:lpstr>Problem Solving &amp; Implementation Style</vt:lpstr>
      <vt:lpstr>Problem Solving and Implementation Style</vt:lpstr>
      <vt:lpstr>Slide 22</vt:lpstr>
      <vt:lpstr>Problem Solving &amp; Implementation Style The Thinking Dimension</vt:lpstr>
      <vt:lpstr>Problem Solving &amp; Implementation Style The Achieving Dimension</vt:lpstr>
      <vt:lpstr>Communication &amp; Interpersonal Style</vt:lpstr>
      <vt:lpstr>Communication &amp; Interpersonal Style</vt:lpstr>
      <vt:lpstr>Communication &amp; Interpersonal Style</vt:lpstr>
      <vt:lpstr>Communication &amp; Interpersonal Style</vt:lpstr>
      <vt:lpstr>Slide 29</vt:lpstr>
      <vt:lpstr>Slide 30</vt:lpstr>
      <vt:lpstr>Communication &amp; Interpersonal Style</vt:lpstr>
      <vt:lpstr>Communication &amp; Interpersonal Style</vt:lpstr>
      <vt:lpstr>Slide 33</vt:lpstr>
      <vt:lpstr>Communication &amp; Inter-personal Style The Extraversion-Intraversion Dimension</vt:lpstr>
      <vt:lpstr>Slide 35</vt:lpstr>
      <vt:lpstr>A little magic!</vt:lpstr>
      <vt:lpstr>Feelings &amp; Self-Control</vt:lpstr>
      <vt:lpstr>Feelings &amp; Self-Control</vt:lpstr>
      <vt:lpstr>Feelings &amp; Self-Control</vt:lpstr>
      <vt:lpstr>Feelings &amp; Self-Control</vt:lpstr>
      <vt:lpstr>Feelings &amp; Self-Control</vt:lpstr>
      <vt:lpstr>Feelings &amp; Self-Control</vt:lpstr>
      <vt:lpstr>Feelings &amp; self-control The Emotionality Dimension</vt:lpstr>
      <vt:lpstr>Feelings &amp; Self control  The Impulsiveness Dimension</vt:lpstr>
      <vt:lpstr>Feelings &amp; self-control The Emotionality Dimension</vt:lpstr>
      <vt:lpstr>Learning Style &amp; Environment</vt:lpstr>
      <vt:lpstr>Creativity &amp; Entrepreneurship</vt:lpstr>
      <vt:lpstr>Slide 48</vt:lpstr>
    </vt:vector>
  </TitlesOfParts>
  <Company>Ian Wigston Associates Limited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Ian Wigston</dc:creator>
  <cp:lastModifiedBy>Ian Wigston</cp:lastModifiedBy>
  <cp:revision>4</cp:revision>
  <dcterms:created xsi:type="dcterms:W3CDTF">2012-03-23T16:21:59Z</dcterms:created>
  <dcterms:modified xsi:type="dcterms:W3CDTF">2012-03-23T16:46:53Z</dcterms:modified>
</cp:coreProperties>
</file>